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notesMasterIdLst>
    <p:notesMasterId r:id="rId8"/>
  </p:notesMasterIdLst>
  <p:sldIdLst>
    <p:sldId id="256" r:id="rId6"/>
    <p:sldId id="260" r:id="rId7"/>
  </p:sldIdLst>
  <p:sldSz cx="7772400" cy="10058400"/>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8" userDrawn="1">
          <p15:clr>
            <a:srgbClr val="A4A3A4"/>
          </p15:clr>
        </p15:guide>
        <p15:guide id="3" orient="horz" pos="31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CBF0CC-CDA4-55BC-8364-55D3CBB54C4C}" name="Robert Hall" initials="RH" userId="Robert Hal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ynn Butler Bradford" initials="LB" lastIdx="37" clrIdx="0">
    <p:extLst>
      <p:ext uri="{19B8F6BF-5375-455C-9EA6-DF929625EA0E}">
        <p15:presenceInfo xmlns:p15="http://schemas.microsoft.com/office/powerpoint/2012/main" userId="Lynn Butler Bradford" providerId="None"/>
      </p:ext>
    </p:extLst>
  </p:cmAuthor>
  <p:cmAuthor id="2" name="Ochs, Laura" initials="OL" lastIdx="24" clrIdx="1">
    <p:extLst>
      <p:ext uri="{19B8F6BF-5375-455C-9EA6-DF929625EA0E}">
        <p15:presenceInfo xmlns:p15="http://schemas.microsoft.com/office/powerpoint/2012/main" userId="S::lochs@metlife.com::d36d3d17-622d-4b08-8e7c-27ebd5b6f857" providerId="AD"/>
      </p:ext>
    </p:extLst>
  </p:cmAuthor>
  <p:cmAuthor id="3" name="Jeannette Bordeau" initials="JB" lastIdx="6" clrIdx="2">
    <p:extLst>
      <p:ext uri="{19B8F6BF-5375-455C-9EA6-DF929625EA0E}">
        <p15:presenceInfo xmlns:p15="http://schemas.microsoft.com/office/powerpoint/2012/main" userId="S::jbordeau@aquent.com::8d61efc4-73ee-4c35-853c-c19c011a72ef" providerId="AD"/>
      </p:ext>
    </p:extLst>
  </p:cmAuthor>
  <p:cmAuthor id="4" name="Chris Caravello" initials="CC" lastIdx="8" clrIdx="3">
    <p:extLst>
      <p:ext uri="{19B8F6BF-5375-455C-9EA6-DF929625EA0E}">
        <p15:presenceInfo xmlns:p15="http://schemas.microsoft.com/office/powerpoint/2012/main" userId="S::ccaravello@aquent.com::8d548e07-073a-4c63-acf3-45ea49617ceb" providerId="AD"/>
      </p:ext>
    </p:extLst>
  </p:cmAuthor>
  <p:cmAuthor id="5" name="Wiley, Catherine" initials="WC" lastIdx="9" clrIdx="4">
    <p:extLst>
      <p:ext uri="{19B8F6BF-5375-455C-9EA6-DF929625EA0E}">
        <p15:presenceInfo xmlns:p15="http://schemas.microsoft.com/office/powerpoint/2012/main" userId="S::cwiley@aquent.com::2ed8d82a-82d5-47bd-8ac3-6c49a37d8544" providerId="AD"/>
      </p:ext>
    </p:extLst>
  </p:cmAuthor>
  <p:cmAuthor id="6" name="Kientzler, Tom" initials="KT" lastIdx="1" clrIdx="5">
    <p:extLst>
      <p:ext uri="{19B8F6BF-5375-455C-9EA6-DF929625EA0E}">
        <p15:presenceInfo xmlns:p15="http://schemas.microsoft.com/office/powerpoint/2012/main" userId="S::tkientzler@metlife.com::5dae904b-a8b8-443c-b8b6-ecd9bd6568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2F2"/>
    <a:srgbClr val="F2F2F1"/>
    <a:srgbClr val="F2F2F2"/>
    <a:srgbClr val="F99632"/>
    <a:srgbClr val="FFC600"/>
    <a:srgbClr val="FF6200"/>
    <a:srgbClr val="DDDDDD"/>
    <a:srgbClr val="C0C0C0"/>
    <a:srgbClr val="B2B2B2"/>
    <a:srgbClr val="CBE3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13" autoAdjust="0"/>
    <p:restoredTop sz="94694"/>
  </p:normalViewPr>
  <p:slideViewPr>
    <p:cSldViewPr snapToGrid="0" showGuides="1">
      <p:cViewPr>
        <p:scale>
          <a:sx n="96" d="100"/>
          <a:sy n="96" d="100"/>
        </p:scale>
        <p:origin x="1938" y="72"/>
      </p:cViewPr>
      <p:guideLst>
        <p:guide pos="2448"/>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tags" Target="tags/tag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1BF3A6-2B51-40A1-B062-5E2867C46EB5}" type="datetimeFigureOut">
              <a:rPr lang="en-US" smtClean="0"/>
              <a:t>4/11/2022</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A8F034-7798-42F6-B3A3-E390F33BF95C}" type="slidenum">
              <a:rPr lang="en-US" smtClean="0"/>
              <a:t>‹#›</a:t>
            </a:fld>
            <a:endParaRPr lang="en-US"/>
          </a:p>
        </p:txBody>
      </p:sp>
    </p:spTree>
    <p:extLst>
      <p:ext uri="{BB962C8B-B14F-4D97-AF65-F5344CB8AC3E}">
        <p14:creationId xmlns:p14="http://schemas.microsoft.com/office/powerpoint/2010/main" val="380945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A8F034-7798-42F6-B3A3-E390F33BF95C}" type="slidenum">
              <a:rPr lang="en-US" smtClean="0"/>
              <a:t>1</a:t>
            </a:fld>
            <a:endParaRPr lang="en-US"/>
          </a:p>
        </p:txBody>
      </p:sp>
    </p:spTree>
    <p:extLst>
      <p:ext uri="{BB962C8B-B14F-4D97-AF65-F5344CB8AC3E}">
        <p14:creationId xmlns:p14="http://schemas.microsoft.com/office/powerpoint/2010/main" val="3684051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AQ Flyer pg 1">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4D684E1-AEA9-486F-9B2A-B83704A68242}"/>
              </a:ext>
            </a:extLst>
          </p:cNvPr>
          <p:cNvSpPr>
            <a:spLocks noGrp="1"/>
          </p:cNvSpPr>
          <p:nvPr userDrawn="1">
            <p:ph type="ftr" sz="quarter" idx="10"/>
          </p:nvPr>
        </p:nvSpPr>
        <p:spPr/>
        <p:txBody>
          <a:bodyPr/>
          <a:lstStyle/>
          <a:p>
            <a:endParaRPr lang="en-US" dirty="0"/>
          </a:p>
        </p:txBody>
      </p:sp>
      <p:sp>
        <p:nvSpPr>
          <p:cNvPr id="19" name="Text Placeholder 16">
            <a:extLst>
              <a:ext uri="{FF2B5EF4-FFF2-40B4-BE49-F238E27FC236}">
                <a16:creationId xmlns:a16="http://schemas.microsoft.com/office/drawing/2014/main" id="{4FC522F4-4452-432F-A106-47E8D8E3F1C5}"/>
              </a:ext>
            </a:extLst>
          </p:cNvPr>
          <p:cNvSpPr>
            <a:spLocks noGrp="1"/>
          </p:cNvSpPr>
          <p:nvPr userDrawn="1">
            <p:ph type="body" sz="quarter" idx="14"/>
          </p:nvPr>
        </p:nvSpPr>
        <p:spPr>
          <a:xfrm>
            <a:off x="4463716" y="425116"/>
            <a:ext cx="2851484" cy="224589"/>
          </a:xfrm>
        </p:spPr>
        <p:txBody>
          <a:bodyPr/>
          <a:lstStyle>
            <a:lvl1pPr algn="r">
              <a:defRPr sz="1000" b="1">
                <a:solidFill>
                  <a:srgbClr val="75787B"/>
                </a:solidFill>
              </a:defRPr>
            </a:lvl1pPr>
          </a:lstStyle>
          <a:p>
            <a:pPr lvl="0"/>
            <a:r>
              <a:rPr lang="en-US" dirty="0"/>
              <a:t>Click to edit Master text styles</a:t>
            </a:r>
          </a:p>
        </p:txBody>
      </p:sp>
      <p:sp>
        <p:nvSpPr>
          <p:cNvPr id="21" name="Text Placeholder 20">
            <a:extLst>
              <a:ext uri="{FF2B5EF4-FFF2-40B4-BE49-F238E27FC236}">
                <a16:creationId xmlns:a16="http://schemas.microsoft.com/office/drawing/2014/main" id="{8CF77485-10CD-462B-B7CC-66648B2C3325}"/>
              </a:ext>
            </a:extLst>
          </p:cNvPr>
          <p:cNvSpPr>
            <a:spLocks noGrp="1"/>
          </p:cNvSpPr>
          <p:nvPr userDrawn="1">
            <p:ph type="body" sz="quarter" idx="25"/>
          </p:nvPr>
        </p:nvSpPr>
        <p:spPr>
          <a:xfrm>
            <a:off x="455894" y="4722830"/>
            <a:ext cx="6859306" cy="547531"/>
          </a:xfrm>
        </p:spPr>
        <p:txBody>
          <a:bodyPr/>
          <a:lstStyle>
            <a:lvl1pPr>
              <a:defRPr sz="1000"/>
            </a:lvl1pPr>
            <a:lvl2pPr>
              <a:defRPr sz="900"/>
            </a:lvl2pPr>
            <a:lvl3pPr>
              <a:defRPr sz="900"/>
            </a:lvl3pPr>
            <a:lvl4pPr>
              <a:defRPr sz="900"/>
            </a:lvl4pPr>
            <a:lvl5pPr>
              <a:defRPr sz="900"/>
            </a:lvl5pPr>
          </a:lstStyle>
          <a:p>
            <a:pPr lvl="0"/>
            <a:r>
              <a:rPr lang="en-US" dirty="0"/>
              <a:t>Click to edit Master text styles</a:t>
            </a:r>
          </a:p>
        </p:txBody>
      </p:sp>
      <p:sp>
        <p:nvSpPr>
          <p:cNvPr id="27" name="Text Placeholder 20">
            <a:extLst>
              <a:ext uri="{FF2B5EF4-FFF2-40B4-BE49-F238E27FC236}">
                <a16:creationId xmlns:a16="http://schemas.microsoft.com/office/drawing/2014/main" id="{5612A0B6-EF80-304B-922C-F9843C5D2BAD}"/>
              </a:ext>
            </a:extLst>
          </p:cNvPr>
          <p:cNvSpPr>
            <a:spLocks noGrp="1"/>
          </p:cNvSpPr>
          <p:nvPr>
            <p:ph type="body" sz="quarter" idx="38"/>
          </p:nvPr>
        </p:nvSpPr>
        <p:spPr>
          <a:xfrm>
            <a:off x="5151641" y="5545100"/>
            <a:ext cx="1737360" cy="731520"/>
          </a:xfrm>
        </p:spPr>
        <p:txBody>
          <a:bodyPr/>
          <a:lstStyle>
            <a:lvl1pPr marL="0" indent="0">
              <a:spcBef>
                <a:spcPts val="200"/>
              </a:spcBef>
              <a:spcAft>
                <a:spcPts val="0"/>
              </a:spcAft>
              <a:buFontTx/>
              <a:buNone/>
              <a:defRPr sz="1100" b="1"/>
            </a:lvl1pPr>
            <a:lvl2pPr marL="0" indent="0">
              <a:buFontTx/>
              <a:buNone/>
              <a:defRPr sz="1600"/>
            </a:lvl2pPr>
          </a:lstStyle>
          <a:p>
            <a:pPr lvl="0"/>
            <a:r>
              <a:rPr lang="en-US" dirty="0"/>
              <a:t>Click to edit Master text styles</a:t>
            </a:r>
          </a:p>
        </p:txBody>
      </p:sp>
      <p:sp>
        <p:nvSpPr>
          <p:cNvPr id="3" name="Content Placeholder 2">
            <a:extLst>
              <a:ext uri="{FF2B5EF4-FFF2-40B4-BE49-F238E27FC236}">
                <a16:creationId xmlns:a16="http://schemas.microsoft.com/office/drawing/2014/main" id="{CCB99CAA-4190-D44F-B0C5-02883D22CE7A}"/>
              </a:ext>
            </a:extLst>
          </p:cNvPr>
          <p:cNvSpPr>
            <a:spLocks noGrp="1"/>
          </p:cNvSpPr>
          <p:nvPr>
            <p:ph sz="quarter" idx="39"/>
          </p:nvPr>
        </p:nvSpPr>
        <p:spPr>
          <a:xfrm>
            <a:off x="4171244" y="5407732"/>
            <a:ext cx="3143956" cy="3945272"/>
          </a:xfrm>
          <a:solidFill>
            <a:srgbClr val="F4F2F2"/>
          </a:solidFill>
        </p:spPr>
        <p:txBody>
          <a:bodyPr lIns="182880" tIns="274320" rIns="182880" bIns="182880"/>
          <a:lstStyle>
            <a:lvl1pPr marL="822960" indent="0">
              <a:spcAft>
                <a:spcPts val="1800"/>
              </a:spcAft>
              <a:tabLst>
                <a:tab pos="914400" algn="l"/>
              </a:tabLst>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0">
            <a:extLst>
              <a:ext uri="{FF2B5EF4-FFF2-40B4-BE49-F238E27FC236}">
                <a16:creationId xmlns:a16="http://schemas.microsoft.com/office/drawing/2014/main" id="{8D63DDCD-641D-BB4E-996D-5042D68DE5EB}"/>
              </a:ext>
            </a:extLst>
          </p:cNvPr>
          <p:cNvSpPr>
            <a:spLocks noGrp="1"/>
          </p:cNvSpPr>
          <p:nvPr>
            <p:ph type="body" sz="quarter" idx="56"/>
          </p:nvPr>
        </p:nvSpPr>
        <p:spPr>
          <a:xfrm>
            <a:off x="455894" y="5407731"/>
            <a:ext cx="3430306" cy="3935755"/>
          </a:xfrm>
        </p:spPr>
        <p:txBody>
          <a:bodyPr/>
          <a:lstStyle/>
          <a:p>
            <a:pPr lvl="0"/>
            <a:r>
              <a:rPr lang="en-US" dirty="0"/>
              <a:t>Click to edit Master text styles</a:t>
            </a:r>
          </a:p>
          <a:p>
            <a:pPr lvl="1"/>
            <a:r>
              <a:rPr lang="en-US" dirty="0"/>
              <a:t>Second level</a:t>
            </a:r>
          </a:p>
        </p:txBody>
      </p:sp>
      <p:sp>
        <p:nvSpPr>
          <p:cNvPr id="8" name="Text Placeholder 16">
            <a:extLst>
              <a:ext uri="{FF2B5EF4-FFF2-40B4-BE49-F238E27FC236}">
                <a16:creationId xmlns:a16="http://schemas.microsoft.com/office/drawing/2014/main" id="{E74D067F-EBFC-4219-A41C-4F71D010CEAB}"/>
              </a:ext>
            </a:extLst>
          </p:cNvPr>
          <p:cNvSpPr>
            <a:spLocks noGrp="1"/>
          </p:cNvSpPr>
          <p:nvPr>
            <p:ph type="body" sz="quarter" idx="24"/>
          </p:nvPr>
        </p:nvSpPr>
        <p:spPr>
          <a:xfrm>
            <a:off x="2148756" y="345348"/>
            <a:ext cx="3429000" cy="533956"/>
          </a:xfrm>
        </p:spPr>
        <p:txBody>
          <a:bodyPr anchor="ctr"/>
          <a:lstStyle>
            <a:lvl1pPr>
              <a:defRPr sz="2000">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8616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Q Flyer pg 2">
    <p:spTree>
      <p:nvGrpSpPr>
        <p:cNvPr id="1" name=""/>
        <p:cNvGrpSpPr/>
        <p:nvPr/>
      </p:nvGrpSpPr>
      <p:grpSpPr>
        <a:xfrm>
          <a:off x="0" y="0"/>
          <a:ext cx="0" cy="0"/>
          <a:chOff x="0" y="0"/>
          <a:chExt cx="0" cy="0"/>
        </a:xfrm>
      </p:grpSpPr>
      <p:sp>
        <p:nvSpPr>
          <p:cNvPr id="24" name="Text Placeholder 16">
            <a:extLst>
              <a:ext uri="{FF2B5EF4-FFF2-40B4-BE49-F238E27FC236}">
                <a16:creationId xmlns:a16="http://schemas.microsoft.com/office/drawing/2014/main" id="{35EC1207-7286-3D41-800F-C14A47FFEC9B}"/>
              </a:ext>
            </a:extLst>
          </p:cNvPr>
          <p:cNvSpPr>
            <a:spLocks noGrp="1"/>
          </p:cNvSpPr>
          <p:nvPr>
            <p:ph type="body" sz="quarter" idx="55"/>
          </p:nvPr>
        </p:nvSpPr>
        <p:spPr>
          <a:xfrm>
            <a:off x="3425588" y="9233848"/>
            <a:ext cx="3889612" cy="128016"/>
          </a:xfrm>
        </p:spPr>
        <p:txBody>
          <a:bodyPr anchor="t"/>
          <a:lstStyle>
            <a:lvl1pPr algn="r">
              <a:spcAft>
                <a:spcPts val="300"/>
              </a:spcAft>
              <a:defRPr sz="800" b="1" spc="-20" baseline="0">
                <a:solidFill>
                  <a:schemeClr val="tx2">
                    <a:lumMod val="75000"/>
                  </a:schemeClr>
                </a:solidFill>
              </a:defRPr>
            </a:lvl1pPr>
          </a:lstStyle>
          <a:p>
            <a:pPr lvl="0"/>
            <a:r>
              <a:rPr lang="en-US" dirty="0"/>
              <a:t>Click to edit Master text styles</a:t>
            </a:r>
          </a:p>
        </p:txBody>
      </p:sp>
      <p:sp>
        <p:nvSpPr>
          <p:cNvPr id="17" name="Text Placeholder 16">
            <a:extLst>
              <a:ext uri="{FF2B5EF4-FFF2-40B4-BE49-F238E27FC236}">
                <a16:creationId xmlns:a16="http://schemas.microsoft.com/office/drawing/2014/main" id="{DD69D510-7B33-452C-A4A4-FD4A89CB77FE}"/>
              </a:ext>
            </a:extLst>
          </p:cNvPr>
          <p:cNvSpPr>
            <a:spLocks noGrp="1"/>
          </p:cNvSpPr>
          <p:nvPr>
            <p:ph type="body" sz="quarter" idx="12"/>
          </p:nvPr>
        </p:nvSpPr>
        <p:spPr>
          <a:xfrm>
            <a:off x="457198" y="425116"/>
            <a:ext cx="4023360" cy="224589"/>
          </a:xfrm>
        </p:spPr>
        <p:txBody>
          <a:bodyPr/>
          <a:lstStyle>
            <a:lvl1pPr>
              <a:spcAft>
                <a:spcPts val="0"/>
              </a:spcAft>
              <a:defRPr sz="1200" b="1" spc="0" baseline="0">
                <a:solidFill>
                  <a:schemeClr val="tx1"/>
                </a:solidFill>
              </a:defRPr>
            </a:lvl1pPr>
          </a:lstStyle>
          <a:p>
            <a:pPr lvl="0"/>
            <a:r>
              <a:rPr lang="en-US" dirty="0"/>
              <a:t>Click to edit Master text styles</a:t>
            </a:r>
          </a:p>
        </p:txBody>
      </p:sp>
      <p:sp>
        <p:nvSpPr>
          <p:cNvPr id="53" name="Text Placeholder 16">
            <a:extLst>
              <a:ext uri="{FF2B5EF4-FFF2-40B4-BE49-F238E27FC236}">
                <a16:creationId xmlns:a16="http://schemas.microsoft.com/office/drawing/2014/main" id="{54AA1767-7066-4598-AB53-0744E25A5863}"/>
              </a:ext>
            </a:extLst>
          </p:cNvPr>
          <p:cNvSpPr>
            <a:spLocks noGrp="1"/>
          </p:cNvSpPr>
          <p:nvPr>
            <p:ph type="body" sz="quarter" idx="24"/>
          </p:nvPr>
        </p:nvSpPr>
        <p:spPr>
          <a:xfrm>
            <a:off x="3425588" y="9376018"/>
            <a:ext cx="3889612" cy="274320"/>
          </a:xfrm>
        </p:spPr>
        <p:txBody>
          <a:bodyPr anchor="t"/>
          <a:lstStyle>
            <a:lvl1pPr algn="r">
              <a:spcAft>
                <a:spcPts val="300"/>
              </a:spcAft>
              <a:defRPr sz="650">
                <a:solidFill>
                  <a:schemeClr val="tx2">
                    <a:lumMod val="75000"/>
                  </a:schemeClr>
                </a:solidFill>
              </a:defRPr>
            </a:lvl1pPr>
          </a:lstStyle>
          <a:p>
            <a:pPr lvl="0"/>
            <a:r>
              <a:rPr lang="en-US" dirty="0"/>
              <a:t>Click to edit Master text styles</a:t>
            </a:r>
          </a:p>
        </p:txBody>
      </p:sp>
      <p:sp>
        <p:nvSpPr>
          <p:cNvPr id="21" name="Text Placeholder 20">
            <a:extLst>
              <a:ext uri="{FF2B5EF4-FFF2-40B4-BE49-F238E27FC236}">
                <a16:creationId xmlns:a16="http://schemas.microsoft.com/office/drawing/2014/main" id="{8CF77485-10CD-462B-B7CC-66648B2C3325}"/>
              </a:ext>
            </a:extLst>
          </p:cNvPr>
          <p:cNvSpPr>
            <a:spLocks noGrp="1"/>
          </p:cNvSpPr>
          <p:nvPr>
            <p:ph type="body" sz="quarter" idx="25"/>
          </p:nvPr>
        </p:nvSpPr>
        <p:spPr>
          <a:xfrm>
            <a:off x="457200" y="8692780"/>
            <a:ext cx="6858000" cy="427774"/>
          </a:xfrm>
        </p:spPr>
        <p:txBody>
          <a:bodyPr anchor="t"/>
          <a:lstStyle>
            <a:lvl1pPr marL="114300" indent="-114300">
              <a:buFont typeface="+mj-lt"/>
              <a:buAutoNum type="arabicPeriod"/>
              <a:defRPr sz="700">
                <a:solidFill>
                  <a:schemeClr val="tx2">
                    <a:lumMod val="75000"/>
                  </a:schemeClr>
                </a:solidFill>
              </a:defRPr>
            </a:lvl1pPr>
            <a:lvl2pPr marL="0" indent="0">
              <a:buNone/>
              <a:defRPr/>
            </a:lvl2pPr>
          </a:lstStyle>
          <a:p>
            <a:pPr lvl="0"/>
            <a:r>
              <a:rPr lang="en-US" dirty="0"/>
              <a:t>Click to edit Master text styles</a:t>
            </a:r>
          </a:p>
        </p:txBody>
      </p:sp>
      <p:sp>
        <p:nvSpPr>
          <p:cNvPr id="51" name="Text Placeholder 29">
            <a:extLst>
              <a:ext uri="{FF2B5EF4-FFF2-40B4-BE49-F238E27FC236}">
                <a16:creationId xmlns:a16="http://schemas.microsoft.com/office/drawing/2014/main" id="{E2470167-B34A-4BBA-B305-5C425F3770D0}"/>
              </a:ext>
            </a:extLst>
          </p:cNvPr>
          <p:cNvSpPr>
            <a:spLocks noGrp="1"/>
          </p:cNvSpPr>
          <p:nvPr>
            <p:ph type="body" sz="quarter" idx="28" hasCustomPrompt="1"/>
          </p:nvPr>
        </p:nvSpPr>
        <p:spPr>
          <a:xfrm>
            <a:off x="457200" y="8569407"/>
            <a:ext cx="6858000" cy="9144"/>
          </a:xfrm>
          <a:solidFill>
            <a:schemeClr val="tx2"/>
          </a:solidFill>
        </p:spPr>
        <p:txBody>
          <a:bodyPr anchor="b"/>
          <a:lstStyle>
            <a:lvl1pPr>
              <a:defRPr sz="200">
                <a:solidFill>
                  <a:schemeClr val="tx2"/>
                </a:solidFill>
              </a:defRPr>
            </a:lvl1pPr>
            <a:lvl2pPr marL="0" indent="0">
              <a:buNone/>
              <a:defRPr/>
            </a:lvl2pPr>
          </a:lstStyle>
          <a:p>
            <a:pPr lvl="0"/>
            <a:r>
              <a:rPr lang="en-US" dirty="0"/>
              <a:t>.</a:t>
            </a:r>
          </a:p>
        </p:txBody>
      </p:sp>
      <p:sp>
        <p:nvSpPr>
          <p:cNvPr id="15" name="Text Placeholder 16">
            <a:extLst>
              <a:ext uri="{FF2B5EF4-FFF2-40B4-BE49-F238E27FC236}">
                <a16:creationId xmlns:a16="http://schemas.microsoft.com/office/drawing/2014/main" id="{937E5E8A-5EC5-45A2-9FDB-B9ADD6D87296}"/>
              </a:ext>
            </a:extLst>
          </p:cNvPr>
          <p:cNvSpPr>
            <a:spLocks noGrp="1"/>
          </p:cNvSpPr>
          <p:nvPr>
            <p:ph type="body" sz="quarter" idx="13"/>
          </p:nvPr>
        </p:nvSpPr>
        <p:spPr>
          <a:xfrm>
            <a:off x="457197" y="653799"/>
            <a:ext cx="3971111" cy="365760"/>
          </a:xfrm>
        </p:spPr>
        <p:txBody>
          <a:bodyPr/>
          <a:lstStyle>
            <a:lvl1pPr>
              <a:spcAft>
                <a:spcPts val="0"/>
              </a:spcAft>
              <a:defRPr sz="900" b="0" spc="0" baseline="0">
                <a:solidFill>
                  <a:schemeClr val="tx1"/>
                </a:solidFill>
              </a:defRPr>
            </a:lvl1pPr>
          </a:lstStyle>
          <a:p>
            <a:pPr lvl="0"/>
            <a:r>
              <a:rPr lang="en-US" dirty="0"/>
              <a:t>Click to edit Master text styles</a:t>
            </a:r>
          </a:p>
        </p:txBody>
      </p:sp>
      <p:sp>
        <p:nvSpPr>
          <p:cNvPr id="18" name="Text Placeholder 20">
            <a:extLst>
              <a:ext uri="{FF2B5EF4-FFF2-40B4-BE49-F238E27FC236}">
                <a16:creationId xmlns:a16="http://schemas.microsoft.com/office/drawing/2014/main" id="{835E2FE4-AF26-49EB-9347-A1CBCE10AC1B}"/>
              </a:ext>
            </a:extLst>
          </p:cNvPr>
          <p:cNvSpPr>
            <a:spLocks noGrp="1"/>
          </p:cNvSpPr>
          <p:nvPr>
            <p:ph type="body" sz="quarter" idx="26"/>
          </p:nvPr>
        </p:nvSpPr>
        <p:spPr>
          <a:xfrm>
            <a:off x="455894" y="1878628"/>
            <a:ext cx="4754880" cy="918315"/>
          </a:xfrm>
        </p:spPr>
        <p:txBody>
          <a:bodyPr/>
          <a:lstStyle/>
          <a:p>
            <a:pPr lvl="0"/>
            <a:r>
              <a:rPr lang="en-US" dirty="0"/>
              <a:t>Click to edit Master text styles</a:t>
            </a:r>
          </a:p>
          <a:p>
            <a:pPr lvl="1"/>
            <a:r>
              <a:rPr lang="en-US" dirty="0"/>
              <a:t>Second level</a:t>
            </a:r>
          </a:p>
        </p:txBody>
      </p:sp>
      <p:sp>
        <p:nvSpPr>
          <p:cNvPr id="19" name="Text Placeholder 20">
            <a:extLst>
              <a:ext uri="{FF2B5EF4-FFF2-40B4-BE49-F238E27FC236}">
                <a16:creationId xmlns:a16="http://schemas.microsoft.com/office/drawing/2014/main" id="{733FFF18-0D17-4341-832C-794E60A6137B}"/>
              </a:ext>
            </a:extLst>
          </p:cNvPr>
          <p:cNvSpPr>
            <a:spLocks noGrp="1"/>
          </p:cNvSpPr>
          <p:nvPr>
            <p:ph type="body" sz="quarter" idx="32"/>
          </p:nvPr>
        </p:nvSpPr>
        <p:spPr>
          <a:xfrm>
            <a:off x="457200" y="1567297"/>
            <a:ext cx="4754880" cy="182880"/>
          </a:xfrm>
        </p:spPr>
        <p:txBody>
          <a:bodyPr/>
          <a:lstStyle>
            <a:lvl1pPr>
              <a:defRPr sz="1200" b="1"/>
            </a:lvl1pPr>
          </a:lstStyle>
          <a:p>
            <a:pPr lvl="0"/>
            <a:r>
              <a:rPr lang="en-US" dirty="0"/>
              <a:t>Click to edit Master text styles</a:t>
            </a:r>
          </a:p>
        </p:txBody>
      </p:sp>
      <p:sp>
        <p:nvSpPr>
          <p:cNvPr id="25" name="Text Placeholder 29">
            <a:extLst>
              <a:ext uri="{FF2B5EF4-FFF2-40B4-BE49-F238E27FC236}">
                <a16:creationId xmlns:a16="http://schemas.microsoft.com/office/drawing/2014/main" id="{CE011F6A-5827-4599-A0FA-E63AAD3DE37F}"/>
              </a:ext>
            </a:extLst>
          </p:cNvPr>
          <p:cNvSpPr>
            <a:spLocks noGrp="1"/>
          </p:cNvSpPr>
          <p:nvPr>
            <p:ph type="body" sz="quarter" idx="27"/>
          </p:nvPr>
        </p:nvSpPr>
        <p:spPr>
          <a:xfrm>
            <a:off x="469565" y="1382713"/>
            <a:ext cx="1280160" cy="64008"/>
          </a:xfrm>
          <a:solidFill>
            <a:schemeClr val="accent5"/>
          </a:solidFill>
        </p:spPr>
        <p:txBody>
          <a:bodyPr/>
          <a:lstStyle>
            <a:lvl1pPr>
              <a:defRPr sz="400">
                <a:solidFill>
                  <a:schemeClr val="accent5"/>
                </a:solidFill>
              </a:defRPr>
            </a:lvl1pPr>
            <a:lvl2pPr marL="0" indent="0">
              <a:buNone/>
              <a:defRPr/>
            </a:lvl2pPr>
          </a:lstStyle>
          <a:p>
            <a:pPr lvl="0"/>
            <a:r>
              <a:rPr lang="en-US" dirty="0"/>
              <a:t>Click to edit Master text styles</a:t>
            </a:r>
          </a:p>
        </p:txBody>
      </p:sp>
      <p:sp>
        <p:nvSpPr>
          <p:cNvPr id="27" name="Text Placeholder 20">
            <a:extLst>
              <a:ext uri="{FF2B5EF4-FFF2-40B4-BE49-F238E27FC236}">
                <a16:creationId xmlns:a16="http://schemas.microsoft.com/office/drawing/2014/main" id="{A7E03741-B19D-4BA9-BDE9-B81D2D89AD1D}"/>
              </a:ext>
            </a:extLst>
          </p:cNvPr>
          <p:cNvSpPr>
            <a:spLocks noGrp="1"/>
          </p:cNvSpPr>
          <p:nvPr>
            <p:ph type="body" sz="quarter" idx="35"/>
          </p:nvPr>
        </p:nvSpPr>
        <p:spPr>
          <a:xfrm>
            <a:off x="455894" y="3365264"/>
            <a:ext cx="4754880" cy="888643"/>
          </a:xfrm>
        </p:spPr>
        <p:txBody>
          <a:bodyPr/>
          <a:lstStyle/>
          <a:p>
            <a:pPr lvl="0"/>
            <a:r>
              <a:rPr lang="en-US" dirty="0"/>
              <a:t>Click to edit Master text styles</a:t>
            </a:r>
          </a:p>
          <a:p>
            <a:pPr lvl="1"/>
            <a:r>
              <a:rPr lang="en-US" dirty="0"/>
              <a:t>Second level</a:t>
            </a:r>
          </a:p>
        </p:txBody>
      </p:sp>
      <p:sp>
        <p:nvSpPr>
          <p:cNvPr id="28" name="Text Placeholder 20">
            <a:extLst>
              <a:ext uri="{FF2B5EF4-FFF2-40B4-BE49-F238E27FC236}">
                <a16:creationId xmlns:a16="http://schemas.microsoft.com/office/drawing/2014/main" id="{DBFA5831-EB35-DA48-A9D7-30F3AA4AF3FB}"/>
              </a:ext>
            </a:extLst>
          </p:cNvPr>
          <p:cNvSpPr>
            <a:spLocks noGrp="1"/>
          </p:cNvSpPr>
          <p:nvPr>
            <p:ph type="body" sz="quarter" idx="56"/>
          </p:nvPr>
        </p:nvSpPr>
        <p:spPr>
          <a:xfrm>
            <a:off x="455894" y="4834404"/>
            <a:ext cx="4754880" cy="918315"/>
          </a:xfrm>
        </p:spPr>
        <p:txBody>
          <a:bodyPr/>
          <a:lstStyle/>
          <a:p>
            <a:pPr lvl="0"/>
            <a:r>
              <a:rPr lang="en-US" dirty="0"/>
              <a:t>Click to edit Master text styles</a:t>
            </a:r>
          </a:p>
          <a:p>
            <a:pPr lvl="1"/>
            <a:r>
              <a:rPr lang="en-US" dirty="0"/>
              <a:t>Second level</a:t>
            </a:r>
          </a:p>
        </p:txBody>
      </p:sp>
      <p:sp>
        <p:nvSpPr>
          <p:cNvPr id="29" name="Text Placeholder 20">
            <a:extLst>
              <a:ext uri="{FF2B5EF4-FFF2-40B4-BE49-F238E27FC236}">
                <a16:creationId xmlns:a16="http://schemas.microsoft.com/office/drawing/2014/main" id="{7B599421-E711-8F4F-9F09-D48AB4B567B9}"/>
              </a:ext>
            </a:extLst>
          </p:cNvPr>
          <p:cNvSpPr>
            <a:spLocks noGrp="1"/>
          </p:cNvSpPr>
          <p:nvPr>
            <p:ph type="body" sz="quarter" idx="57"/>
          </p:nvPr>
        </p:nvSpPr>
        <p:spPr>
          <a:xfrm>
            <a:off x="457200" y="4523073"/>
            <a:ext cx="4754880" cy="182880"/>
          </a:xfrm>
        </p:spPr>
        <p:txBody>
          <a:bodyPr/>
          <a:lstStyle>
            <a:lvl1pPr>
              <a:defRPr sz="1200" b="1"/>
            </a:lvl1pPr>
          </a:lstStyle>
          <a:p>
            <a:pPr lvl="0"/>
            <a:r>
              <a:rPr lang="en-US" dirty="0"/>
              <a:t>Click to edit Master text styles</a:t>
            </a:r>
          </a:p>
        </p:txBody>
      </p:sp>
      <p:sp>
        <p:nvSpPr>
          <p:cNvPr id="20" name="Text Placeholder 20">
            <a:extLst>
              <a:ext uri="{FF2B5EF4-FFF2-40B4-BE49-F238E27FC236}">
                <a16:creationId xmlns:a16="http://schemas.microsoft.com/office/drawing/2014/main" id="{F67CE936-9E13-AA42-A034-7791F4F3ED0E}"/>
              </a:ext>
            </a:extLst>
          </p:cNvPr>
          <p:cNvSpPr>
            <a:spLocks noGrp="1"/>
          </p:cNvSpPr>
          <p:nvPr>
            <p:ph type="body" sz="quarter" idx="39"/>
          </p:nvPr>
        </p:nvSpPr>
        <p:spPr>
          <a:xfrm>
            <a:off x="457200" y="7385539"/>
            <a:ext cx="4754880" cy="949569"/>
          </a:xfrm>
        </p:spPr>
        <p:txBody>
          <a:bodyPr/>
          <a:lstStyle>
            <a:lvl1pPr>
              <a:defRPr sz="1100" b="1"/>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697911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1980" y="2063079"/>
            <a:ext cx="3243220" cy="914458"/>
          </a:xfrm>
          <a:prstGeom prst="rect">
            <a:avLst/>
          </a:prstGeom>
        </p:spPr>
        <p:txBody>
          <a:bodyPr vert="horz" lIns="0" tIns="0" rIns="0" bIns="0" rtlCol="0" anchor="t">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457200" y="4722831"/>
            <a:ext cx="6858000" cy="3657600"/>
          </a:xfrm>
          <a:prstGeom prst="rect">
            <a:avLst/>
          </a:prstGeom>
        </p:spPr>
        <p:txBody>
          <a:bodyPr vert="horz" lIns="0" tIns="0" rIns="0" bIns="0" rtlCol="0">
            <a:noAutofit/>
          </a:bodyPr>
          <a:lstStyle/>
          <a:p>
            <a:pPr lvl="0"/>
            <a:r>
              <a:rPr lang="en-US" dirty="0"/>
              <a:t>Click to edit Master text styles (fix spacing)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 y="9584873"/>
            <a:ext cx="2439320" cy="205740"/>
          </a:xfrm>
          <a:prstGeom prst="rect">
            <a:avLst/>
          </a:prstGeom>
        </p:spPr>
        <p:txBody>
          <a:bodyPr vert="horz" lIns="0" tIns="0" rIns="0" bIns="0" rtlCol="0" anchor="t">
            <a:noAutofit/>
          </a:bodyPr>
          <a:lstStyle>
            <a:lvl1pPr algn="l">
              <a:defRPr sz="800">
                <a:solidFill>
                  <a:schemeClr val="tx2"/>
                </a:solidFill>
              </a:defRPr>
            </a:lvl1pPr>
          </a:lstStyle>
          <a:p>
            <a:endParaRPr lang="en-US" dirty="0"/>
          </a:p>
        </p:txBody>
      </p:sp>
    </p:spTree>
    <p:custDataLst>
      <p:tags r:id="rId4"/>
    </p:custDataLst>
    <p:extLst>
      <p:ext uri="{BB962C8B-B14F-4D97-AF65-F5344CB8AC3E}">
        <p14:creationId xmlns:p14="http://schemas.microsoft.com/office/powerpoint/2010/main" val="341952231"/>
      </p:ext>
    </p:extLst>
  </p:cSld>
  <p:clrMap bg1="lt1" tx1="dk1" bg2="lt2" tx2="dk2" accent1="accent1" accent2="accent2" accent3="accent3" accent4="accent4" accent5="accent5" accent6="accent6" hlink="hlink" folHlink="folHlink"/>
  <p:sldLayoutIdLst>
    <p:sldLayoutId id="2147483674" r:id="rId1"/>
    <p:sldLayoutId id="2147483681" r:id="rId2"/>
  </p:sldLayoutIdLst>
  <p:hf sldNum="0" hdr="0" dt="0"/>
  <p:txStyles>
    <p:titleStyle>
      <a:lvl1pPr algn="l" defTabSz="777240" rtl="0" eaLnBrk="1" latinLnBrk="0" hangingPunct="1">
        <a:lnSpc>
          <a:spcPct val="100000"/>
        </a:lnSpc>
        <a:spcBef>
          <a:spcPct val="0"/>
        </a:spcBef>
        <a:buNone/>
        <a:defRPr sz="1800" b="1" kern="1200" spc="-50" baseline="0">
          <a:solidFill>
            <a:schemeClr val="tx1"/>
          </a:solidFill>
          <a:latin typeface="+mj-lt"/>
          <a:ea typeface="+mj-ea"/>
          <a:cs typeface="+mj-cs"/>
        </a:defRPr>
      </a:lvl1pPr>
    </p:titleStyle>
    <p:bodyStyle>
      <a:lvl1pPr marL="0" indent="0" algn="l" defTabSz="777240" rtl="0" eaLnBrk="1" latinLnBrk="0" hangingPunct="1">
        <a:lnSpc>
          <a:spcPct val="100000"/>
        </a:lnSpc>
        <a:spcBef>
          <a:spcPts val="0"/>
        </a:spcBef>
        <a:spcAft>
          <a:spcPts val="600"/>
        </a:spcAft>
        <a:buFont typeface="Arial" panose="020B0604020202020204" pitchFamily="34" charset="0"/>
        <a:buNone/>
        <a:defRPr sz="1000" kern="1200" spc="0" baseline="0">
          <a:solidFill>
            <a:schemeClr val="tx1"/>
          </a:solidFill>
          <a:latin typeface="+mn-lt"/>
          <a:ea typeface="+mn-ea"/>
          <a:cs typeface="+mn-cs"/>
        </a:defRPr>
      </a:lvl1pPr>
      <a:lvl2pPr marL="115888"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2pPr>
      <a:lvl3pPr marL="230188"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3pPr>
      <a:lvl4pPr marL="341313"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4pPr>
      <a:lvl5pPr marL="457200"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48" userDrawn="1">
          <p15:clr>
            <a:srgbClr val="F26B43"/>
          </p15:clr>
        </p15:guide>
        <p15:guide id="2" pos="288" userDrawn="1">
          <p15:clr>
            <a:srgbClr val="F26B43"/>
          </p15:clr>
        </p15:guide>
        <p15:guide id="3" pos="4608" userDrawn="1">
          <p15:clr>
            <a:srgbClr val="F26B43"/>
          </p15:clr>
        </p15:guide>
        <p15:guide id="4" orient="horz" pos="288" userDrawn="1">
          <p15:clr>
            <a:srgbClr val="F26B43"/>
          </p15:clr>
        </p15:guide>
        <p15:guide id="5" orient="horz" pos="5832" userDrawn="1">
          <p15:clr>
            <a:srgbClr val="F26B43"/>
          </p15:clr>
        </p15:guide>
        <p15:guide id="6" orient="horz" pos="299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hyperlink" Target="https://www.irs.gov/forms-pubs/about-publication-503"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healthsavingsandspending.metlife.com/" TargetMode="Externa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C0870EE4-28E4-B14D-A5E0-5E1D11A64153}"/>
              </a:ext>
            </a:extLst>
          </p:cNvPr>
          <p:cNvPicPr>
            <a:picLocks noChangeAspect="1"/>
          </p:cNvPicPr>
          <p:nvPr/>
        </p:nvPicPr>
        <p:blipFill>
          <a:blip r:embed="rId4"/>
          <a:stretch>
            <a:fillRect/>
          </a:stretch>
        </p:blipFill>
        <p:spPr>
          <a:xfrm>
            <a:off x="0" y="1371600"/>
            <a:ext cx="7772400" cy="2971800"/>
          </a:xfrm>
          <a:prstGeom prst="rect">
            <a:avLst/>
          </a:prstGeom>
        </p:spPr>
      </p:pic>
      <p:sp>
        <p:nvSpPr>
          <p:cNvPr id="10" name="Text Placeholder 9">
            <a:extLst>
              <a:ext uri="{FF2B5EF4-FFF2-40B4-BE49-F238E27FC236}">
                <a16:creationId xmlns:a16="http://schemas.microsoft.com/office/drawing/2014/main" id="{1FD61597-8D07-4ADE-93E5-92FD72AE3978}"/>
              </a:ext>
            </a:extLst>
          </p:cNvPr>
          <p:cNvSpPr>
            <a:spLocks noGrp="1"/>
          </p:cNvSpPr>
          <p:nvPr>
            <p:ph type="body" sz="quarter" idx="14"/>
          </p:nvPr>
        </p:nvSpPr>
        <p:spPr/>
        <p:txBody>
          <a:bodyPr/>
          <a:lstStyle/>
          <a:p>
            <a:r>
              <a:rPr lang="en-US" dirty="0"/>
              <a:t>Qualified Expenses</a:t>
            </a:r>
          </a:p>
        </p:txBody>
      </p:sp>
      <p:sp>
        <p:nvSpPr>
          <p:cNvPr id="37" name="Text Placeholder 36">
            <a:extLst>
              <a:ext uri="{FF2B5EF4-FFF2-40B4-BE49-F238E27FC236}">
                <a16:creationId xmlns:a16="http://schemas.microsoft.com/office/drawing/2014/main" id="{E5AB664F-12D4-4802-A774-4A2AE901ED91}"/>
              </a:ext>
            </a:extLst>
          </p:cNvPr>
          <p:cNvSpPr>
            <a:spLocks noGrp="1"/>
          </p:cNvSpPr>
          <p:nvPr>
            <p:ph type="body" sz="quarter" idx="25"/>
          </p:nvPr>
        </p:nvSpPr>
        <p:spPr/>
        <p:txBody>
          <a:bodyPr/>
          <a:lstStyle/>
          <a:p>
            <a:r>
              <a:rPr lang="en-US" spc="20" dirty="0"/>
              <a:t>A Dependent Care Flexible Spending Account (DC-FSA) covers qualified care expenses for children age 12 and under and eligible older dependents who cannot care for themselves.</a:t>
            </a:r>
            <a:r>
              <a:rPr lang="en-US" spc="20" baseline="30000" dirty="0"/>
              <a:t>1</a:t>
            </a:r>
            <a:r>
              <a:rPr lang="en-US" spc="20" dirty="0"/>
              <a:t> The IRS determines which expenses are qualified for reimbursement. </a:t>
            </a:r>
            <a:r>
              <a:rPr lang="en-US" dirty="0"/>
              <a:t>Examples of qualified expenses include the following:</a:t>
            </a:r>
            <a:endParaRPr lang="en-US" spc="20" dirty="0"/>
          </a:p>
        </p:txBody>
      </p:sp>
      <p:sp>
        <p:nvSpPr>
          <p:cNvPr id="6" name="Text Placeholder 5">
            <a:extLst>
              <a:ext uri="{FF2B5EF4-FFF2-40B4-BE49-F238E27FC236}">
                <a16:creationId xmlns:a16="http://schemas.microsoft.com/office/drawing/2014/main" id="{4687E97C-56CF-CB40-B95E-B1A1DF57388C}"/>
              </a:ext>
            </a:extLst>
          </p:cNvPr>
          <p:cNvSpPr>
            <a:spLocks noGrp="1"/>
          </p:cNvSpPr>
          <p:nvPr>
            <p:ph type="body" sz="quarter" idx="38"/>
          </p:nvPr>
        </p:nvSpPr>
        <p:spPr/>
        <p:txBody>
          <a:bodyPr/>
          <a:lstStyle/>
          <a:p>
            <a:r>
              <a:rPr lang="en-US" dirty="0"/>
              <a:t>These expenses are typically not qualified for reimbursement</a:t>
            </a:r>
          </a:p>
          <a:p>
            <a:r>
              <a:rPr lang="en-US" dirty="0"/>
              <a:t>under your DC-FSA</a:t>
            </a:r>
          </a:p>
        </p:txBody>
      </p:sp>
      <p:sp>
        <p:nvSpPr>
          <p:cNvPr id="25" name="Content Placeholder 24">
            <a:extLst>
              <a:ext uri="{FF2B5EF4-FFF2-40B4-BE49-F238E27FC236}">
                <a16:creationId xmlns:a16="http://schemas.microsoft.com/office/drawing/2014/main" id="{347D3CAC-8F2A-0C42-B93E-481060F83940}"/>
              </a:ext>
            </a:extLst>
          </p:cNvPr>
          <p:cNvSpPr>
            <a:spLocks noGrp="1"/>
          </p:cNvSpPr>
          <p:nvPr>
            <p:ph sz="quarter" idx="39"/>
          </p:nvPr>
        </p:nvSpPr>
        <p:spPr/>
        <p:txBody>
          <a:bodyPr/>
          <a:lstStyle/>
          <a:p>
            <a:pPr>
              <a:tabLst>
                <a:tab pos="365760" algn="l"/>
                <a:tab pos="731520" algn="l"/>
              </a:tabLst>
            </a:pPr>
            <a:r>
              <a:rPr lang="en-US" dirty="0"/>
              <a:t>These expenses are typically not qualified for reimbursement under your DC-FSA</a:t>
            </a:r>
          </a:p>
          <a:p>
            <a:pPr lvl="1"/>
            <a:r>
              <a:rPr lang="en-US" dirty="0"/>
              <a:t>Babysitting (non work-related)</a:t>
            </a:r>
          </a:p>
          <a:p>
            <a:pPr lvl="1"/>
            <a:r>
              <a:rPr lang="en-US" dirty="0"/>
              <a:t>Dance lessons</a:t>
            </a:r>
          </a:p>
          <a:p>
            <a:pPr lvl="1"/>
            <a:r>
              <a:rPr lang="en-US" dirty="0"/>
              <a:t>Piano lessons</a:t>
            </a:r>
          </a:p>
          <a:p>
            <a:pPr lvl="1"/>
            <a:r>
              <a:rPr lang="en-US" dirty="0"/>
              <a:t>Language lessons</a:t>
            </a:r>
          </a:p>
          <a:p>
            <a:pPr lvl="1"/>
            <a:r>
              <a:rPr lang="en-US" dirty="0"/>
              <a:t>Kindergarten tuition</a:t>
            </a:r>
          </a:p>
          <a:p>
            <a:pPr lvl="1"/>
            <a:r>
              <a:rPr lang="en-US" dirty="0"/>
              <a:t>Field trips</a:t>
            </a:r>
          </a:p>
          <a:p>
            <a:pPr lvl="1"/>
            <a:r>
              <a:rPr lang="en-US" dirty="0"/>
              <a:t>Late payment fees for childcare</a:t>
            </a:r>
          </a:p>
          <a:p>
            <a:pPr lvl="1"/>
            <a:r>
              <a:rPr lang="en-US" dirty="0"/>
              <a:t>Sleepaway summer camps</a:t>
            </a:r>
          </a:p>
          <a:p>
            <a:pPr lvl="1"/>
            <a:r>
              <a:rPr lang="en-US" dirty="0"/>
              <a:t>Meals, food or snacks for children</a:t>
            </a:r>
          </a:p>
          <a:p>
            <a:pPr lvl="1"/>
            <a:r>
              <a:rPr lang="en-US" dirty="0"/>
              <a:t>Medical care for children or dependent adults</a:t>
            </a:r>
          </a:p>
          <a:p>
            <a:pPr lvl="1"/>
            <a:r>
              <a:rPr lang="en-US" dirty="0"/>
              <a:t>Household services (cook, cleaning, maid)</a:t>
            </a:r>
          </a:p>
          <a:p>
            <a:pPr lvl="1"/>
            <a:r>
              <a:rPr lang="en-US" dirty="0"/>
              <a:t>Nursing home care</a:t>
            </a:r>
          </a:p>
          <a:p>
            <a:pPr lvl="1"/>
            <a:r>
              <a:rPr lang="en-US" dirty="0"/>
              <a:t>Private school tuition</a:t>
            </a:r>
          </a:p>
          <a:p>
            <a:pPr lvl="1"/>
            <a:r>
              <a:rPr lang="en-US" dirty="0"/>
              <a:t>Tutoring, educational and learning skills</a:t>
            </a:r>
          </a:p>
        </p:txBody>
      </p:sp>
      <p:sp>
        <p:nvSpPr>
          <p:cNvPr id="30" name="Text Placeholder 29">
            <a:extLst>
              <a:ext uri="{FF2B5EF4-FFF2-40B4-BE49-F238E27FC236}">
                <a16:creationId xmlns:a16="http://schemas.microsoft.com/office/drawing/2014/main" id="{CC8DCF4B-1D50-9343-8D6A-F668DC4FDC4B}"/>
              </a:ext>
            </a:extLst>
          </p:cNvPr>
          <p:cNvSpPr>
            <a:spLocks noGrp="1"/>
          </p:cNvSpPr>
          <p:nvPr>
            <p:ph type="body" sz="quarter" idx="56"/>
          </p:nvPr>
        </p:nvSpPr>
        <p:spPr/>
        <p:txBody>
          <a:bodyPr/>
          <a:lstStyle/>
          <a:p>
            <a:r>
              <a:rPr lang="en-US" b="1" dirty="0"/>
              <a:t>Dependent Care FSA-qualified expenses include:</a:t>
            </a:r>
          </a:p>
          <a:p>
            <a:pPr lvl="1"/>
            <a:r>
              <a:rPr lang="en-US" dirty="0"/>
              <a:t>Licensed nursery schools</a:t>
            </a:r>
          </a:p>
          <a:p>
            <a:pPr lvl="1"/>
            <a:r>
              <a:rPr lang="en-US" dirty="0"/>
              <a:t>Qualified childcare centers</a:t>
            </a:r>
          </a:p>
          <a:p>
            <a:pPr lvl="1"/>
            <a:r>
              <a:rPr lang="en-US" dirty="0"/>
              <a:t>Au pair or nanny</a:t>
            </a:r>
          </a:p>
          <a:p>
            <a:pPr lvl="1"/>
            <a:r>
              <a:rPr lang="en-US" dirty="0"/>
              <a:t>Before- and after-school programs</a:t>
            </a:r>
          </a:p>
          <a:p>
            <a:pPr lvl="1"/>
            <a:r>
              <a:rPr lang="en-US" dirty="0"/>
              <a:t>Summer camps</a:t>
            </a:r>
          </a:p>
          <a:p>
            <a:pPr lvl="1"/>
            <a:r>
              <a:rPr lang="en-US" dirty="0"/>
              <a:t>Sick childcare</a:t>
            </a:r>
          </a:p>
          <a:p>
            <a:pPr lvl="1"/>
            <a:r>
              <a:rPr lang="en-US" dirty="0"/>
              <a:t>Preschool tuition</a:t>
            </a:r>
          </a:p>
          <a:p>
            <a:pPr lvl="1"/>
            <a:r>
              <a:rPr lang="en-US" dirty="0"/>
              <a:t>Adult day care facilities</a:t>
            </a:r>
          </a:p>
          <a:p>
            <a:pPr lvl="1"/>
            <a:r>
              <a:rPr lang="en-US" dirty="0"/>
              <a:t>Elder care</a:t>
            </a:r>
          </a:p>
          <a:p>
            <a:pPr lvl="1"/>
            <a:r>
              <a:rPr lang="en-US" dirty="0"/>
              <a:t>Adult day care</a:t>
            </a:r>
          </a:p>
          <a:p>
            <a:pPr marL="0" lvl="1" indent="0">
              <a:buNone/>
            </a:pPr>
            <a:endParaRPr lang="en-US" dirty="0"/>
          </a:p>
          <a:p>
            <a:pPr marL="0" lvl="1" indent="0">
              <a:buNone/>
            </a:pPr>
            <a:r>
              <a:rPr lang="en-US" dirty="0"/>
              <a:t>While this list identifies the eligibility of some of the most common dependent care expenses, this list is not meant to be all-inclusive.</a:t>
            </a:r>
          </a:p>
          <a:p>
            <a:pPr marL="0" lvl="1" indent="0">
              <a:buNone/>
            </a:pPr>
            <a:endParaRPr lang="en-US" dirty="0"/>
          </a:p>
          <a:p>
            <a:pPr marL="0" lvl="1" indent="0">
              <a:buNone/>
            </a:pPr>
            <a:r>
              <a:rPr lang="en-US" dirty="0"/>
              <a:t>For a complete list of qualified dependent care expenses, see </a:t>
            </a:r>
            <a:r>
              <a:rPr lang="en-US" b="1" dirty="0">
                <a:hlinkClick r:id="rId5"/>
              </a:rPr>
              <a:t>IRS Publication 503.</a:t>
            </a:r>
            <a:r>
              <a:rPr lang="en-US" b="1" baseline="30000" dirty="0"/>
              <a:t>2</a:t>
            </a:r>
          </a:p>
          <a:p>
            <a:endParaRPr lang="en-US" dirty="0"/>
          </a:p>
          <a:p>
            <a:endParaRPr lang="en-US" dirty="0"/>
          </a:p>
        </p:txBody>
      </p:sp>
      <p:grpSp>
        <p:nvGrpSpPr>
          <p:cNvPr id="17" name="Group 16">
            <a:extLst>
              <a:ext uri="{FF2B5EF4-FFF2-40B4-BE49-F238E27FC236}">
                <a16:creationId xmlns:a16="http://schemas.microsoft.com/office/drawing/2014/main" id="{0A27BD43-1218-8145-8DA5-55B55A2B1894}"/>
              </a:ext>
            </a:extLst>
          </p:cNvPr>
          <p:cNvGrpSpPr/>
          <p:nvPr/>
        </p:nvGrpSpPr>
        <p:grpSpPr>
          <a:xfrm>
            <a:off x="0" y="9831605"/>
            <a:ext cx="7772400" cy="226795"/>
            <a:chOff x="0" y="9831605"/>
            <a:chExt cx="7772400" cy="226795"/>
          </a:xfrm>
        </p:grpSpPr>
        <p:sp>
          <p:nvSpPr>
            <p:cNvPr id="19" name="Rectangle 18">
              <a:extLst>
                <a:ext uri="{FF2B5EF4-FFF2-40B4-BE49-F238E27FC236}">
                  <a16:creationId xmlns:a16="http://schemas.microsoft.com/office/drawing/2014/main" id="{CAE411E5-87DF-EF41-8E02-10C00681CB46}"/>
                </a:ext>
              </a:extLst>
            </p:cNvPr>
            <p:cNvSpPr/>
            <p:nvPr userDrawn="1"/>
          </p:nvSpPr>
          <p:spPr>
            <a:xfrm>
              <a:off x="0" y="9831605"/>
              <a:ext cx="5144834" cy="22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04EB053-9E8A-F249-A6C8-13C6BAE41BCC}"/>
                </a:ext>
              </a:extLst>
            </p:cNvPr>
            <p:cNvSpPr/>
            <p:nvPr userDrawn="1"/>
          </p:nvSpPr>
          <p:spPr>
            <a:xfrm>
              <a:off x="5141881" y="9831605"/>
              <a:ext cx="804672" cy="226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06DDF4B-4259-C240-8BC8-64F987C7C4AF}"/>
                </a:ext>
              </a:extLst>
            </p:cNvPr>
            <p:cNvSpPr/>
            <p:nvPr userDrawn="1"/>
          </p:nvSpPr>
          <p:spPr>
            <a:xfrm>
              <a:off x="5943600" y="9831605"/>
              <a:ext cx="1828800" cy="226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descr="Icon&#10;&#10;Description automatically generated">
            <a:extLst>
              <a:ext uri="{FF2B5EF4-FFF2-40B4-BE49-F238E27FC236}">
                <a16:creationId xmlns:a16="http://schemas.microsoft.com/office/drawing/2014/main" id="{7F72EA8F-D0B8-E046-9EB4-E0706DE75532}"/>
              </a:ext>
            </a:extLst>
          </p:cNvPr>
          <p:cNvPicPr>
            <a:picLocks noChangeAspect="1"/>
          </p:cNvPicPr>
          <p:nvPr/>
        </p:nvPicPr>
        <p:blipFill>
          <a:blip r:embed="rId6"/>
          <a:stretch>
            <a:fillRect/>
          </a:stretch>
        </p:blipFill>
        <p:spPr>
          <a:xfrm>
            <a:off x="4348957" y="5601545"/>
            <a:ext cx="640080" cy="640080"/>
          </a:xfrm>
          <a:prstGeom prst="rect">
            <a:avLst/>
          </a:prstGeom>
        </p:spPr>
      </p:pic>
      <p:sp>
        <p:nvSpPr>
          <p:cNvPr id="18" name="Text Placeholder 4">
            <a:extLst>
              <a:ext uri="{FF2B5EF4-FFF2-40B4-BE49-F238E27FC236}">
                <a16:creationId xmlns:a16="http://schemas.microsoft.com/office/drawing/2014/main" id="{70C858AB-8B3D-B84D-BA4F-250343AB5A3D}"/>
              </a:ext>
            </a:extLst>
          </p:cNvPr>
          <p:cNvSpPr txBox="1">
            <a:spLocks/>
          </p:cNvSpPr>
          <p:nvPr/>
        </p:nvSpPr>
        <p:spPr>
          <a:xfrm>
            <a:off x="4095422" y="2956097"/>
            <a:ext cx="3216441" cy="914400"/>
          </a:xfrm>
          <a:prstGeom prst="rect">
            <a:avLst/>
          </a:prstGeom>
        </p:spPr>
        <p:txBody>
          <a:bodyPr lIns="0" tIns="0" rIns="0" bIns="0"/>
          <a:lstStyle>
            <a:lvl1pPr marL="0" indent="0" algn="l" defTabSz="777240" rtl="0" eaLnBrk="1" latinLnBrk="0" hangingPunct="1">
              <a:lnSpc>
                <a:spcPct val="100000"/>
              </a:lnSpc>
              <a:spcBef>
                <a:spcPts val="0"/>
              </a:spcBef>
              <a:spcAft>
                <a:spcPts val="600"/>
              </a:spcAft>
              <a:buFont typeface="Arial" panose="020B0604020202020204" pitchFamily="34" charset="0"/>
              <a:buNone/>
              <a:defRPr sz="1000" kern="1200" spc="0" baseline="0">
                <a:solidFill>
                  <a:schemeClr val="tx1"/>
                </a:solidFill>
                <a:latin typeface="+mn-lt"/>
                <a:ea typeface="+mn-ea"/>
                <a:cs typeface="+mn-cs"/>
              </a:defRPr>
            </a:lvl1pPr>
            <a:lvl2pPr marL="115888"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2pPr>
            <a:lvl3pPr marL="230188"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3pPr>
            <a:lvl4pPr marL="341313"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4pPr>
            <a:lvl5pPr marL="457200"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nSpc>
                <a:spcPts val="1700"/>
              </a:lnSpc>
              <a:spcAft>
                <a:spcPts val="0"/>
              </a:spcAft>
            </a:pPr>
            <a:r>
              <a:rPr lang="en-US" sz="1350" dirty="0"/>
              <a:t>Enjoy pre-tax savings on qualified dependent expenses with a Dependent Care Flexible Spending Account.</a:t>
            </a:r>
          </a:p>
        </p:txBody>
      </p:sp>
      <p:sp>
        <p:nvSpPr>
          <p:cNvPr id="26" name="Title 2">
            <a:extLst>
              <a:ext uri="{FF2B5EF4-FFF2-40B4-BE49-F238E27FC236}">
                <a16:creationId xmlns:a16="http://schemas.microsoft.com/office/drawing/2014/main" id="{1B4D6292-2ECA-8B4D-8A2E-C6A6C5EDE690}"/>
              </a:ext>
            </a:extLst>
          </p:cNvPr>
          <p:cNvSpPr txBox="1">
            <a:spLocks/>
          </p:cNvSpPr>
          <p:nvPr/>
        </p:nvSpPr>
        <p:spPr>
          <a:xfrm>
            <a:off x="4095422" y="2319102"/>
            <a:ext cx="3676978" cy="822960"/>
          </a:xfrm>
          <a:prstGeom prst="rect">
            <a:avLst/>
          </a:prstGeom>
        </p:spPr>
        <p:txBody>
          <a:bodyPr lIns="0" tIns="0" rIns="0" bIns="0"/>
          <a:lstStyle>
            <a:lvl1pPr algn="l" defTabSz="777240" rtl="0" eaLnBrk="1" latinLnBrk="0" hangingPunct="1">
              <a:lnSpc>
                <a:spcPct val="100000"/>
              </a:lnSpc>
              <a:spcBef>
                <a:spcPct val="0"/>
              </a:spcBef>
              <a:buNone/>
              <a:defRPr sz="1800" b="1" kern="1200" spc="-50" baseline="0">
                <a:solidFill>
                  <a:schemeClr val="tx1"/>
                </a:solidFill>
                <a:latin typeface="+mj-lt"/>
                <a:ea typeface="+mj-ea"/>
                <a:cs typeface="+mj-cs"/>
              </a:defRPr>
            </a:lvl1pPr>
          </a:lstStyle>
          <a:p>
            <a:pPr>
              <a:lnSpc>
                <a:spcPts val="2100"/>
              </a:lnSpc>
            </a:pPr>
            <a:r>
              <a:rPr lang="en-US" dirty="0"/>
              <a:t>Stretch your paycheck to help cover dependent care expenses.</a:t>
            </a:r>
            <a:endParaRPr lang="en-US" spc="0" dirty="0"/>
          </a:p>
        </p:txBody>
      </p:sp>
      <p:sp>
        <p:nvSpPr>
          <p:cNvPr id="27" name="Rectangle 26">
            <a:extLst>
              <a:ext uri="{FF2B5EF4-FFF2-40B4-BE49-F238E27FC236}">
                <a16:creationId xmlns:a16="http://schemas.microsoft.com/office/drawing/2014/main" id="{10AF3E3B-D98D-AC44-B32A-9D957468C23D}"/>
              </a:ext>
            </a:extLst>
          </p:cNvPr>
          <p:cNvSpPr/>
          <p:nvPr/>
        </p:nvSpPr>
        <p:spPr>
          <a:xfrm>
            <a:off x="4095423" y="2135979"/>
            <a:ext cx="3063240" cy="64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MetLife Logo" descr="metlife_eng_logo_rgb">
            <a:extLst>
              <a:ext uri="{FF2B5EF4-FFF2-40B4-BE49-F238E27FC236}">
                <a16:creationId xmlns:a16="http://schemas.microsoft.com/office/drawing/2014/main" id="{EC9C7380-C747-4239-9D89-15671BED74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0748" t="27235" r="11127" b="26363"/>
          <a:stretch>
            <a:fillRect/>
          </a:stretch>
        </p:blipFill>
        <p:spPr bwMode="auto">
          <a:xfrm>
            <a:off x="457201" y="457200"/>
            <a:ext cx="1054099" cy="23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Product Name">
            <a:extLst>
              <a:ext uri="{FF2B5EF4-FFF2-40B4-BE49-F238E27FC236}">
                <a16:creationId xmlns:a16="http://schemas.microsoft.com/office/drawing/2014/main" id="{FE409914-C851-429C-BA0C-D1DCE8DE0A0B}"/>
              </a:ext>
            </a:extLst>
          </p:cNvPr>
          <p:cNvSpPr txBox="1">
            <a:spLocks/>
          </p:cNvSpPr>
          <p:nvPr/>
        </p:nvSpPr>
        <p:spPr>
          <a:xfrm>
            <a:off x="1852621" y="471489"/>
            <a:ext cx="3133725" cy="223837"/>
          </a:xfrm>
          <a:prstGeom prst="rect">
            <a:avLst/>
          </a:prstGeom>
          <a:noFill/>
        </p:spPr>
        <p:txBody>
          <a:bodyPr lIns="0" tIns="0" rIns="0" bIns="0" anchor="ctr"/>
          <a:lstStyle>
            <a:lvl1pPr marL="0" indent="0" algn="l" defTabSz="777240" rtl="0" eaLnBrk="1" latinLnBrk="0" hangingPunct="1">
              <a:lnSpc>
                <a:spcPct val="95000"/>
              </a:lnSpc>
              <a:spcBef>
                <a:spcPts val="0"/>
              </a:spcBef>
              <a:spcAft>
                <a:spcPts val="600"/>
              </a:spcAft>
              <a:buFont typeface="Arial" panose="020B0604020202020204" pitchFamily="34" charset="0"/>
              <a:buNone/>
              <a:defRPr sz="1900" kern="1200" spc="0" baseline="0">
                <a:solidFill>
                  <a:schemeClr val="accent1"/>
                </a:solidFill>
                <a:latin typeface="+mn-lt"/>
                <a:ea typeface="+mn-ea"/>
                <a:cs typeface="+mn-cs"/>
              </a:defRPr>
            </a:lvl1pPr>
            <a:lvl2pPr marL="115888"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2pPr>
            <a:lvl3pPr marL="230188"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3pPr>
            <a:lvl4pPr marL="341313"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4pPr>
            <a:lvl5pPr marL="457200"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nSpc>
                <a:spcPct val="100000"/>
              </a:lnSpc>
              <a:spcAft>
                <a:spcPts val="0"/>
              </a:spcAft>
              <a:defRPr/>
            </a:pPr>
            <a:r>
              <a:rPr lang="en-US" sz="1200" dirty="0">
                <a:latin typeface="+mj-lt"/>
                <a:cs typeface="MetLife Circular Light" panose="020B0404020101020102" pitchFamily="34" charset="77"/>
              </a:rPr>
              <a:t>Dependent Care Flexible Spending Account</a:t>
            </a:r>
          </a:p>
        </p:txBody>
      </p:sp>
      <p:sp>
        <p:nvSpPr>
          <p:cNvPr id="31" name="Blue Line">
            <a:extLst>
              <a:ext uri="{FF2B5EF4-FFF2-40B4-BE49-F238E27FC236}">
                <a16:creationId xmlns:a16="http://schemas.microsoft.com/office/drawing/2014/main" id="{30CFA50C-659D-45B5-B316-FFA499A18FF4}"/>
              </a:ext>
            </a:extLst>
          </p:cNvPr>
          <p:cNvSpPr/>
          <p:nvPr/>
        </p:nvSpPr>
        <p:spPr>
          <a:xfrm>
            <a:off x="1681671" y="458255"/>
            <a:ext cx="12192" cy="237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5514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 Placeholder 75">
            <a:extLst>
              <a:ext uri="{FF2B5EF4-FFF2-40B4-BE49-F238E27FC236}">
                <a16:creationId xmlns:a16="http://schemas.microsoft.com/office/drawing/2014/main" id="{99DEC101-E57E-AB4C-9CE0-323C7D075E2C}"/>
              </a:ext>
            </a:extLst>
          </p:cNvPr>
          <p:cNvSpPr>
            <a:spLocks noGrp="1"/>
          </p:cNvSpPr>
          <p:nvPr>
            <p:ph type="body" sz="quarter" idx="55"/>
          </p:nvPr>
        </p:nvSpPr>
        <p:spPr>
          <a:xfrm>
            <a:off x="3425588" y="9395773"/>
            <a:ext cx="3889612" cy="128016"/>
          </a:xfrm>
        </p:spPr>
        <p:txBody>
          <a:bodyPr/>
          <a:lstStyle/>
          <a:p>
            <a:r>
              <a:rPr lang="en-US" dirty="0"/>
              <a:t>MetLife Consumer Services  |  200 Park Avenue  |  New York, NY 10166</a:t>
            </a:r>
          </a:p>
        </p:txBody>
      </p:sp>
      <p:sp>
        <p:nvSpPr>
          <p:cNvPr id="71" name="Text Placeholder 70">
            <a:extLst>
              <a:ext uri="{FF2B5EF4-FFF2-40B4-BE49-F238E27FC236}">
                <a16:creationId xmlns:a16="http://schemas.microsoft.com/office/drawing/2014/main" id="{2FE42ECB-F19B-C34B-B23B-9DA32FB34898}"/>
              </a:ext>
            </a:extLst>
          </p:cNvPr>
          <p:cNvSpPr>
            <a:spLocks noGrp="1"/>
          </p:cNvSpPr>
          <p:nvPr>
            <p:ph type="body" sz="quarter" idx="12"/>
          </p:nvPr>
        </p:nvSpPr>
        <p:spPr/>
        <p:txBody>
          <a:bodyPr/>
          <a:lstStyle/>
          <a:p>
            <a:r>
              <a:rPr lang="en-US" dirty="0"/>
              <a:t>Dependent Care Flexible Spending Account (DC-FSA)</a:t>
            </a:r>
          </a:p>
        </p:txBody>
      </p:sp>
      <p:sp>
        <p:nvSpPr>
          <p:cNvPr id="27" name="Text Placeholder 26">
            <a:extLst>
              <a:ext uri="{FF2B5EF4-FFF2-40B4-BE49-F238E27FC236}">
                <a16:creationId xmlns:a16="http://schemas.microsoft.com/office/drawing/2014/main" id="{B0CC3229-17D3-4248-B715-6EFA9E881DD1}"/>
              </a:ext>
            </a:extLst>
          </p:cNvPr>
          <p:cNvSpPr>
            <a:spLocks noGrp="1"/>
          </p:cNvSpPr>
          <p:nvPr>
            <p:ph type="body" sz="quarter" idx="24"/>
          </p:nvPr>
        </p:nvSpPr>
        <p:spPr>
          <a:xfrm>
            <a:off x="3425588" y="9537943"/>
            <a:ext cx="3889612" cy="274320"/>
          </a:xfrm>
        </p:spPr>
        <p:txBody>
          <a:bodyPr/>
          <a:lstStyle/>
          <a:p>
            <a:r>
              <a:rPr lang="nb-NO" dirty="0"/>
              <a:t>L0821016056[exp0823][All States][DC,GU,MP,PR,VI] </a:t>
            </a:r>
            <a:r>
              <a:rPr lang="en-US" dirty="0"/>
              <a:t>© 2022 MetLife Services and Solutions, LLC </a:t>
            </a:r>
          </a:p>
        </p:txBody>
      </p:sp>
      <p:sp>
        <p:nvSpPr>
          <p:cNvPr id="73" name="Text Placeholder 72">
            <a:extLst>
              <a:ext uri="{FF2B5EF4-FFF2-40B4-BE49-F238E27FC236}">
                <a16:creationId xmlns:a16="http://schemas.microsoft.com/office/drawing/2014/main" id="{EBBCBC47-7D11-344A-A24A-2A9EABCC6FF7}"/>
              </a:ext>
            </a:extLst>
          </p:cNvPr>
          <p:cNvSpPr>
            <a:spLocks noGrp="1"/>
          </p:cNvSpPr>
          <p:nvPr>
            <p:ph type="body" sz="quarter" idx="25"/>
          </p:nvPr>
        </p:nvSpPr>
        <p:spPr>
          <a:xfrm>
            <a:off x="457200" y="8207005"/>
            <a:ext cx="6858000" cy="427774"/>
          </a:xfrm>
        </p:spPr>
        <p:txBody>
          <a:bodyPr/>
          <a:lstStyle/>
          <a:p>
            <a:r>
              <a:rPr lang="en-US" dirty="0"/>
              <a:t>Eligible dependents include any child (age 12 and under) who resides with a participant and for whom the participant is entitled to a personal tax exemption as a dependent and a spouse, parents, or other tax-dependent adults who reside with the participant and who are physically or mentally incapable of self-care.</a:t>
            </a:r>
          </a:p>
          <a:p>
            <a:r>
              <a:rPr lang="en-US" dirty="0"/>
              <a:t>In addition, there may be legislation or additional publications that may modify or expand available qualified expenses. Employees should refer to their employer’s plan document(s) for the latest list of qualified expenses under their plan.</a:t>
            </a:r>
          </a:p>
          <a:p>
            <a:pPr marL="0" indent="0">
              <a:buNone/>
            </a:pPr>
            <a:r>
              <a:rPr lang="en-US" dirty="0"/>
              <a:t>Like most group benefit programs, benefit programs offered by MetLife and its affiliates contain certain exclusions, exceptions, waiting periods, reductions of benefits, limitations and terms for keeping them in force. Nothing in these materials is intended to be, nor should be construed as, advice or a recommendation for a particular situation or individual. Participants should consult with their own advisors for such advice. Federal and state laws and regulations are subject to change.</a:t>
            </a:r>
          </a:p>
          <a:p>
            <a:endParaRPr lang="en-US" dirty="0"/>
          </a:p>
        </p:txBody>
      </p:sp>
      <p:sp>
        <p:nvSpPr>
          <p:cNvPr id="4" name="Text Placeholder 3">
            <a:extLst>
              <a:ext uri="{FF2B5EF4-FFF2-40B4-BE49-F238E27FC236}">
                <a16:creationId xmlns:a16="http://schemas.microsoft.com/office/drawing/2014/main" id="{FC270CE2-3792-4642-BA42-0F6A66F43A78}"/>
              </a:ext>
            </a:extLst>
          </p:cNvPr>
          <p:cNvSpPr>
            <a:spLocks noGrp="1"/>
          </p:cNvSpPr>
          <p:nvPr>
            <p:ph type="body" sz="quarter" idx="28"/>
          </p:nvPr>
        </p:nvSpPr>
        <p:spPr>
          <a:xfrm>
            <a:off x="457200" y="8083632"/>
            <a:ext cx="6858000" cy="9144"/>
          </a:xfrm>
        </p:spPr>
        <p:txBody>
          <a:bodyPr/>
          <a:lstStyle/>
          <a:p>
            <a:endParaRPr lang="en-US"/>
          </a:p>
        </p:txBody>
      </p:sp>
      <p:sp>
        <p:nvSpPr>
          <p:cNvPr id="26" name="Text Placeholder 25">
            <a:extLst>
              <a:ext uri="{FF2B5EF4-FFF2-40B4-BE49-F238E27FC236}">
                <a16:creationId xmlns:a16="http://schemas.microsoft.com/office/drawing/2014/main" id="{02ECB03C-D52F-47B0-A1F8-781C36A959CA}"/>
              </a:ext>
            </a:extLst>
          </p:cNvPr>
          <p:cNvSpPr>
            <a:spLocks noGrp="1"/>
          </p:cNvSpPr>
          <p:nvPr>
            <p:ph type="body" sz="quarter" idx="26"/>
          </p:nvPr>
        </p:nvSpPr>
        <p:spPr>
          <a:xfrm>
            <a:off x="455894" y="1878628"/>
            <a:ext cx="4754880" cy="1046245"/>
          </a:xfrm>
        </p:spPr>
        <p:txBody>
          <a:bodyPr/>
          <a:lstStyle/>
          <a:p>
            <a:r>
              <a:rPr lang="en-US" dirty="0"/>
              <a:t>Use the receipt organizer on the </a:t>
            </a:r>
            <a:r>
              <a:rPr lang="en-US" b="1" dirty="0"/>
              <a:t>MetLife HS&amp;SA </a:t>
            </a:r>
            <a:r>
              <a:rPr lang="en-US" dirty="0"/>
              <a:t>mobile app to store receipts and other supporting documentation related to your DC-FSA. The IRS requires documentation for reimbursements from your account, and the Receipt Organizer makes using your account easy! </a:t>
            </a:r>
          </a:p>
          <a:p>
            <a:r>
              <a:rPr lang="en-US" dirty="0"/>
              <a:t>Manage your account on the go! To download, search </a:t>
            </a:r>
            <a:r>
              <a:rPr lang="en-US" b="1" dirty="0"/>
              <a:t>MetLife HS&amp;SA </a:t>
            </a:r>
            <a:r>
              <a:rPr lang="en-US" dirty="0"/>
              <a:t>on the Apple or Android App Store on your mobile device.</a:t>
            </a:r>
          </a:p>
        </p:txBody>
      </p:sp>
      <p:sp>
        <p:nvSpPr>
          <p:cNvPr id="31" name="Text Placeholder 30">
            <a:extLst>
              <a:ext uri="{FF2B5EF4-FFF2-40B4-BE49-F238E27FC236}">
                <a16:creationId xmlns:a16="http://schemas.microsoft.com/office/drawing/2014/main" id="{284BD2CF-91D0-4ACB-AB1D-7F7145F9ACF3}"/>
              </a:ext>
            </a:extLst>
          </p:cNvPr>
          <p:cNvSpPr>
            <a:spLocks noGrp="1"/>
          </p:cNvSpPr>
          <p:nvPr>
            <p:ph type="body" sz="quarter" idx="32"/>
          </p:nvPr>
        </p:nvSpPr>
        <p:spPr/>
        <p:txBody>
          <a:bodyPr/>
          <a:lstStyle/>
          <a:p>
            <a:r>
              <a:rPr lang="en-US" dirty="0"/>
              <a:t>Receipt Organizer</a:t>
            </a:r>
          </a:p>
        </p:txBody>
      </p:sp>
      <p:sp>
        <p:nvSpPr>
          <p:cNvPr id="3" name="Text Placeholder 2">
            <a:extLst>
              <a:ext uri="{FF2B5EF4-FFF2-40B4-BE49-F238E27FC236}">
                <a16:creationId xmlns:a16="http://schemas.microsoft.com/office/drawing/2014/main" id="{66A28ADD-9111-7A4C-AFFB-6D0C07C39AF8}"/>
              </a:ext>
            </a:extLst>
          </p:cNvPr>
          <p:cNvSpPr>
            <a:spLocks noGrp="1"/>
          </p:cNvSpPr>
          <p:nvPr>
            <p:ph type="body" sz="quarter" idx="27"/>
          </p:nvPr>
        </p:nvSpPr>
        <p:spPr>
          <a:xfrm>
            <a:off x="469565" y="1382713"/>
            <a:ext cx="1280160" cy="64008"/>
          </a:xfrm>
        </p:spPr>
        <p:txBody>
          <a:bodyPr/>
          <a:lstStyle/>
          <a:p>
            <a:endParaRPr lang="en-US"/>
          </a:p>
        </p:txBody>
      </p:sp>
      <p:sp>
        <p:nvSpPr>
          <p:cNvPr id="32" name="Text Placeholder 31">
            <a:extLst>
              <a:ext uri="{FF2B5EF4-FFF2-40B4-BE49-F238E27FC236}">
                <a16:creationId xmlns:a16="http://schemas.microsoft.com/office/drawing/2014/main" id="{7854AF70-28EB-4AFC-83DF-3B3DE9563588}"/>
              </a:ext>
            </a:extLst>
          </p:cNvPr>
          <p:cNvSpPr>
            <a:spLocks noGrp="1"/>
          </p:cNvSpPr>
          <p:nvPr>
            <p:ph type="body" sz="quarter" idx="35"/>
          </p:nvPr>
        </p:nvSpPr>
        <p:spPr>
          <a:xfrm>
            <a:off x="455894" y="3505370"/>
            <a:ext cx="4754880" cy="888643"/>
          </a:xfrm>
        </p:spPr>
        <p:txBody>
          <a:bodyPr/>
          <a:lstStyle/>
          <a:p>
            <a:r>
              <a:rPr lang="en-US" dirty="0"/>
              <a:t>This app is designed for your Apple device (including iPhone, iPad, and iPod touch) </a:t>
            </a:r>
            <a:r>
              <a:rPr lang="en-US"/>
              <a:t>version 6.0 </a:t>
            </a:r>
            <a:r>
              <a:rPr lang="en-US" dirty="0"/>
              <a:t>and higher or Android device, version 2.2 or higher.</a:t>
            </a:r>
          </a:p>
          <a:p>
            <a:r>
              <a:rPr lang="en-US" dirty="0"/>
              <a:t>iPhone, iPad, iPod touch, iOS, and Apple App Store are registered trademarks of Apple Inc. All other trademarks and service marks are the property of their respective owners.</a:t>
            </a:r>
          </a:p>
        </p:txBody>
      </p:sp>
      <p:sp>
        <p:nvSpPr>
          <p:cNvPr id="77" name="Text Placeholder 76">
            <a:extLst>
              <a:ext uri="{FF2B5EF4-FFF2-40B4-BE49-F238E27FC236}">
                <a16:creationId xmlns:a16="http://schemas.microsoft.com/office/drawing/2014/main" id="{B7BB18CA-4887-B048-B417-FD2E35D78FA5}"/>
              </a:ext>
            </a:extLst>
          </p:cNvPr>
          <p:cNvSpPr>
            <a:spLocks noGrp="1"/>
          </p:cNvSpPr>
          <p:nvPr>
            <p:ph type="body" sz="quarter" idx="56"/>
          </p:nvPr>
        </p:nvSpPr>
        <p:spPr>
          <a:xfrm>
            <a:off x="455894" y="4974510"/>
            <a:ext cx="4754880" cy="918315"/>
          </a:xfrm>
        </p:spPr>
        <p:txBody>
          <a:bodyPr/>
          <a:lstStyle/>
          <a:p>
            <a:r>
              <a:rPr lang="en-US" dirty="0"/>
              <a:t>Payment from a DC-FSA cannot be made until after the service has been provided and after contributions have been posted to your account.</a:t>
            </a:r>
          </a:p>
          <a:p>
            <a:r>
              <a:rPr lang="en-US" dirty="0"/>
              <a:t>For example, if you pay your childcare provider for the entire month of January on January 1, you cannot be reimbursed until after January 31.</a:t>
            </a:r>
          </a:p>
        </p:txBody>
      </p:sp>
      <p:sp>
        <p:nvSpPr>
          <p:cNvPr id="78" name="Text Placeholder 77">
            <a:extLst>
              <a:ext uri="{FF2B5EF4-FFF2-40B4-BE49-F238E27FC236}">
                <a16:creationId xmlns:a16="http://schemas.microsoft.com/office/drawing/2014/main" id="{3F8F858E-DE32-B347-AE8B-15D586116076}"/>
              </a:ext>
            </a:extLst>
          </p:cNvPr>
          <p:cNvSpPr>
            <a:spLocks noGrp="1"/>
          </p:cNvSpPr>
          <p:nvPr>
            <p:ph type="body" sz="quarter" idx="57"/>
          </p:nvPr>
        </p:nvSpPr>
        <p:spPr>
          <a:xfrm>
            <a:off x="457200" y="4663179"/>
            <a:ext cx="4754880" cy="182880"/>
          </a:xfrm>
        </p:spPr>
        <p:txBody>
          <a:bodyPr/>
          <a:lstStyle/>
          <a:p>
            <a:r>
              <a:rPr lang="en-US" dirty="0"/>
              <a:t>Important Note</a:t>
            </a:r>
          </a:p>
        </p:txBody>
      </p:sp>
      <p:sp>
        <p:nvSpPr>
          <p:cNvPr id="5" name="Text Placeholder 4">
            <a:extLst>
              <a:ext uri="{FF2B5EF4-FFF2-40B4-BE49-F238E27FC236}">
                <a16:creationId xmlns:a16="http://schemas.microsoft.com/office/drawing/2014/main" id="{548A4A8F-D99B-7F4F-B294-4A8635B19ADB}"/>
              </a:ext>
            </a:extLst>
          </p:cNvPr>
          <p:cNvSpPr>
            <a:spLocks noGrp="1"/>
          </p:cNvSpPr>
          <p:nvPr>
            <p:ph type="body" sz="quarter" idx="39"/>
          </p:nvPr>
        </p:nvSpPr>
        <p:spPr>
          <a:xfrm>
            <a:off x="457200" y="6134451"/>
            <a:ext cx="4754880" cy="949569"/>
          </a:xfrm>
        </p:spPr>
        <p:txBody>
          <a:bodyPr/>
          <a:lstStyle/>
          <a:p>
            <a:r>
              <a:rPr lang="en-US" dirty="0"/>
              <a:t>Questions?</a:t>
            </a:r>
          </a:p>
          <a:p>
            <a:r>
              <a:rPr lang="en-US" b="0" dirty="0"/>
              <a:t>Contact Customer Service at (833) 571-0500</a:t>
            </a:r>
            <a:br>
              <a:rPr lang="en-US" b="0" dirty="0"/>
            </a:br>
            <a:r>
              <a:rPr lang="en-US" b="0" dirty="0"/>
              <a:t>Monday-Friday, 8 am-8 pm ET</a:t>
            </a:r>
          </a:p>
          <a:p>
            <a:r>
              <a:rPr lang="en-US" dirty="0">
                <a:hlinkClick r:id="rId3"/>
              </a:rPr>
              <a:t>https://HealthSavingsAndSpending.MetLife.com</a:t>
            </a:r>
            <a:endParaRPr lang="en-US" dirty="0"/>
          </a:p>
        </p:txBody>
      </p:sp>
      <p:pic>
        <p:nvPicPr>
          <p:cNvPr id="19" name="Picture 18" descr="A picture containing logo&#10;&#10;Description automatically generated" hidden="1">
            <a:extLst>
              <a:ext uri="{FF2B5EF4-FFF2-40B4-BE49-F238E27FC236}">
                <a16:creationId xmlns:a16="http://schemas.microsoft.com/office/drawing/2014/main" id="{9A7C7E46-CD1B-491C-B46A-8B3904DD5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6244" y="457200"/>
            <a:ext cx="905619" cy="325058"/>
          </a:xfrm>
          <a:prstGeom prst="rect">
            <a:avLst/>
          </a:prstGeom>
        </p:spPr>
      </p:pic>
      <p:pic>
        <p:nvPicPr>
          <p:cNvPr id="45" name="Picture 44" descr="Icon&#10;&#10;Description automatically generated" hidden="1">
            <a:extLst>
              <a:ext uri="{FF2B5EF4-FFF2-40B4-BE49-F238E27FC236}">
                <a16:creationId xmlns:a16="http://schemas.microsoft.com/office/drawing/2014/main" id="{929EE6A8-580C-496D-B28D-6101743BEEF4}"/>
              </a:ext>
            </a:extLst>
          </p:cNvPr>
          <p:cNvPicPr>
            <a:picLocks noChangeAspect="1"/>
          </p:cNvPicPr>
          <p:nvPr/>
        </p:nvPicPr>
        <p:blipFill>
          <a:blip r:embed="rId5"/>
          <a:stretch>
            <a:fillRect/>
          </a:stretch>
        </p:blipFill>
        <p:spPr>
          <a:xfrm>
            <a:off x="663388" y="1537448"/>
            <a:ext cx="640080" cy="640080"/>
          </a:xfrm>
          <a:prstGeom prst="rect">
            <a:avLst/>
          </a:prstGeom>
        </p:spPr>
      </p:pic>
      <p:pic>
        <p:nvPicPr>
          <p:cNvPr id="56" name="Picture 55" descr="Graphical user interface, text, application&#10;&#10;Description automatically generated" hidden="1">
            <a:extLst>
              <a:ext uri="{FF2B5EF4-FFF2-40B4-BE49-F238E27FC236}">
                <a16:creationId xmlns:a16="http://schemas.microsoft.com/office/drawing/2014/main" id="{24D714A9-5ADB-4E59-86F2-8B018BB121A4}"/>
              </a:ext>
            </a:extLst>
          </p:cNvPr>
          <p:cNvPicPr>
            <a:picLocks noChangeAspect="1"/>
          </p:cNvPicPr>
          <p:nvPr/>
        </p:nvPicPr>
        <p:blipFill>
          <a:blip r:embed="rId6"/>
          <a:stretch>
            <a:fillRect/>
          </a:stretch>
        </p:blipFill>
        <p:spPr>
          <a:xfrm>
            <a:off x="5486400" y="2941361"/>
            <a:ext cx="1828800" cy="3717269"/>
          </a:xfrm>
          <a:prstGeom prst="rect">
            <a:avLst/>
          </a:prstGeom>
        </p:spPr>
      </p:pic>
      <p:pic>
        <p:nvPicPr>
          <p:cNvPr id="58" name="Picture 57" descr="A picture containing text&#10;&#10;Description automatically generated" hidden="1">
            <a:extLst>
              <a:ext uri="{FF2B5EF4-FFF2-40B4-BE49-F238E27FC236}">
                <a16:creationId xmlns:a16="http://schemas.microsoft.com/office/drawing/2014/main" id="{220C9ADA-20D2-4574-A127-444882981A2C}"/>
              </a:ext>
            </a:extLst>
          </p:cNvPr>
          <p:cNvPicPr>
            <a:picLocks noChangeAspect="1"/>
          </p:cNvPicPr>
          <p:nvPr/>
        </p:nvPicPr>
        <p:blipFill>
          <a:blip r:embed="rId7"/>
          <a:stretch>
            <a:fillRect/>
          </a:stretch>
        </p:blipFill>
        <p:spPr>
          <a:xfrm>
            <a:off x="457200" y="3833201"/>
            <a:ext cx="2578162" cy="365760"/>
          </a:xfrm>
          <a:prstGeom prst="rect">
            <a:avLst/>
          </a:prstGeom>
        </p:spPr>
      </p:pic>
      <p:pic>
        <p:nvPicPr>
          <p:cNvPr id="28" name="Picture 27" descr="metlife_eng_logo_rgb">
            <a:extLst>
              <a:ext uri="{FF2B5EF4-FFF2-40B4-BE49-F238E27FC236}">
                <a16:creationId xmlns:a16="http://schemas.microsoft.com/office/drawing/2014/main" id="{E7293F64-7E57-274A-A306-E04192C79AB1}"/>
              </a:ext>
            </a:extLst>
          </p:cNvPr>
          <p:cNvPicPr/>
          <p:nvPr/>
        </p:nvPicPr>
        <p:blipFill rotWithShape="1">
          <a:blip r:embed="rId8">
            <a:extLst>
              <a:ext uri="{28A0092B-C50C-407E-A947-70E740481C1C}">
                <a14:useLocalDpi xmlns:a14="http://schemas.microsoft.com/office/drawing/2010/main" val="0"/>
              </a:ext>
            </a:extLst>
          </a:blip>
          <a:srcRect l="10749" t="27235" r="11127" b="26362"/>
          <a:stretch/>
        </p:blipFill>
        <p:spPr bwMode="auto">
          <a:xfrm>
            <a:off x="451052" y="9359886"/>
            <a:ext cx="1325245" cy="301625"/>
          </a:xfrm>
          <a:prstGeom prst="rect">
            <a:avLst/>
          </a:prstGeom>
          <a:noFill/>
          <a:ln>
            <a:noFill/>
          </a:ln>
          <a:extLst>
            <a:ext uri="{53640926-AAD7-44D8-BBD7-CCE9431645EC}">
              <a14:shadowObscured xmlns:a14="http://schemas.microsoft.com/office/drawing/2010/main"/>
            </a:ext>
          </a:extLst>
        </p:spPr>
      </p:pic>
      <p:pic>
        <p:nvPicPr>
          <p:cNvPr id="33" name="Picture 32" descr="A picture containing text&#10;&#10;Description automatically generated">
            <a:extLst>
              <a:ext uri="{FF2B5EF4-FFF2-40B4-BE49-F238E27FC236}">
                <a16:creationId xmlns:a16="http://schemas.microsoft.com/office/drawing/2014/main" id="{F1E80D08-C530-E24D-A8FE-C4ACDCE2C210}"/>
              </a:ext>
            </a:extLst>
          </p:cNvPr>
          <p:cNvPicPr>
            <a:picLocks noChangeAspect="1"/>
          </p:cNvPicPr>
          <p:nvPr/>
        </p:nvPicPr>
        <p:blipFill>
          <a:blip r:embed="rId7"/>
          <a:stretch>
            <a:fillRect/>
          </a:stretch>
        </p:blipFill>
        <p:spPr>
          <a:xfrm>
            <a:off x="457200" y="2996555"/>
            <a:ext cx="2578162" cy="365760"/>
          </a:xfrm>
          <a:prstGeom prst="rect">
            <a:avLst/>
          </a:prstGeom>
        </p:spPr>
      </p:pic>
      <p:pic>
        <p:nvPicPr>
          <p:cNvPr id="35" name="Picture 34">
            <a:extLst>
              <a:ext uri="{FF2B5EF4-FFF2-40B4-BE49-F238E27FC236}">
                <a16:creationId xmlns:a16="http://schemas.microsoft.com/office/drawing/2014/main" id="{4B591DC6-C9DA-AB43-8653-A4F858F10095}"/>
              </a:ext>
            </a:extLst>
          </p:cNvPr>
          <p:cNvPicPr>
            <a:picLocks noChangeAspect="1"/>
          </p:cNvPicPr>
          <p:nvPr/>
        </p:nvPicPr>
        <p:blipFill>
          <a:blip r:embed="rId9"/>
          <a:srcRect/>
          <a:stretch/>
        </p:blipFill>
        <p:spPr>
          <a:xfrm>
            <a:off x="5487023" y="1878628"/>
            <a:ext cx="1827553" cy="3717269"/>
          </a:xfrm>
          <a:prstGeom prst="rect">
            <a:avLst/>
          </a:prstGeom>
        </p:spPr>
      </p:pic>
    </p:spTree>
    <p:custDataLst>
      <p:tags r:id="rId1"/>
    </p:custDataLst>
    <p:extLst>
      <p:ext uri="{BB962C8B-B14F-4D97-AF65-F5344CB8AC3E}">
        <p14:creationId xmlns:p14="http://schemas.microsoft.com/office/powerpoint/2010/main" val="34086837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Q Flyer">
  <a:themeElements>
    <a:clrScheme name="ML 2021">
      <a:dk1>
        <a:sysClr val="windowText" lastClr="000000"/>
      </a:dk1>
      <a:lt1>
        <a:sysClr val="window" lastClr="FFFFFF"/>
      </a:lt1>
      <a:dk2>
        <a:srgbClr val="A7A8AA"/>
      </a:dk2>
      <a:lt2>
        <a:srgbClr val="D9D9D6"/>
      </a:lt2>
      <a:accent1>
        <a:srgbClr val="0090DA"/>
      </a:accent1>
      <a:accent2>
        <a:srgbClr val="A4CE4E"/>
      </a:accent2>
      <a:accent3>
        <a:srgbClr val="00ACA0"/>
      </a:accent3>
      <a:accent4>
        <a:srgbClr val="0061A0"/>
      </a:accent4>
      <a:accent5>
        <a:srgbClr val="5F259F"/>
      </a:accent5>
      <a:accent6>
        <a:srgbClr val="DB0A5B"/>
      </a:accent6>
      <a:hlink>
        <a:srgbClr val="0061A0"/>
      </a:hlink>
      <a:folHlink>
        <a:srgbClr val="A7A8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f5af0f96-557c-40e5-b74f-4de88d247c44"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93787FE9B81E304FBB626FD423A40843" ma:contentTypeVersion="15" ma:contentTypeDescription="Create a new document." ma:contentTypeScope="" ma:versionID="24ac6ff0edebbf53dea138b895da4cd9">
  <xsd:schema xmlns:xsd="http://www.w3.org/2001/XMLSchema" xmlns:xs="http://www.w3.org/2001/XMLSchema" xmlns:p="http://schemas.microsoft.com/office/2006/metadata/properties" xmlns:ns2="d18c1617-1ac8-4b22-9cef-b2ac240d88cb" xmlns:ns3="6b5016be-864f-48cd-8f7e-30669123ed93" targetNamespace="http://schemas.microsoft.com/office/2006/metadata/properties" ma:root="true" ma:fieldsID="90198563ad957ebfaf0706a9bddd849a" ns2:_="" ns3:_="">
    <xsd:import namespace="d18c1617-1ac8-4b22-9cef-b2ac240d88cb"/>
    <xsd:import namespace="6b5016be-864f-48cd-8f7e-30669123ed93"/>
    <xsd:element name="properties">
      <xsd:complexType>
        <xsd:sequence>
          <xsd:element name="documentManagement">
            <xsd:complexType>
              <xsd:all>
                <xsd:element ref="ns2:TaxKeywordTaxHTField" minOccurs="0"/>
                <xsd:element ref="ns2:TaxCatchAll" minOccurs="0"/>
                <xsd:element ref="ns2:TaxCatchAllLabel" minOccurs="0"/>
                <xsd:element ref="ns2:hae69c9a3b974f6ea09ed5059cd93782" minOccurs="0"/>
                <xsd:element ref="ns2:aa413b61045448e6bc230aa29a84eb0b" minOccurs="0"/>
                <xsd:element ref="ns2:o2a67a7f239d463099c84f831d9f71a7" minOccurs="0"/>
                <xsd:element ref="ns2:pc3a60732cff4bd6a1032848edf6a57b" minOccurs="0"/>
                <xsd:element ref="ns3:AttachmentType" minOccurs="0"/>
                <xsd:element ref="ns3:DocumentName" minOccurs="0"/>
                <xsd:element ref="ns3:UploadedBy" minOccurs="0"/>
                <xsd:element ref="ns3:pID" minOccurs="0"/>
                <xsd:element ref="ns3:Archive"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c1617-1ac8-4b22-9cef-b2ac240d88cb"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f5af0f96-557c-40e5-b74f-4de88d247c44"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29d7eb92-652c-4a99-8ae2-fa13e4b4bcc7}" ma:internalName="TaxCatchAll" ma:showField="CatchAllData" ma:web="b9f8672b-3ac3-489b-85be-9c8c958e969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9d7eb92-652c-4a99-8ae2-fa13e4b4bcc7}" ma:internalName="TaxCatchAllLabel" ma:readOnly="true" ma:showField="CatchAllDataLabel" ma:web="b9f8672b-3ac3-489b-85be-9c8c958e969c">
      <xsd:complexType>
        <xsd:complexContent>
          <xsd:extension base="dms:MultiChoiceLookup">
            <xsd:sequence>
              <xsd:element name="Value" type="dms:Lookup" maxOccurs="unbounded" minOccurs="0" nillable="true"/>
            </xsd:sequence>
          </xsd:extension>
        </xsd:complexContent>
      </xsd:complexType>
    </xsd:element>
    <xsd:element name="hae69c9a3b974f6ea09ed5059cd93782" ma:index="12" nillable="true" ma:taxonomy="true" ma:internalName="hae69c9a3b974f6ea09ed5059cd93782" ma:taxonomyFieldName="ML_Geography" ma:displayName="Geography" ma:fieldId="{1ae69c9a-3b97-4f6e-a09e-d5059cd93782}" ma:taxonomyMulti="true" ma:sspId="f5af0f96-557c-40e5-b74f-4de88d247c44" ma:termSetId="f4bc552d-80e9-412b-b8d4-dc34d9eb8627" ma:anchorId="00000000-0000-0000-0000-000000000000" ma:open="false" ma:isKeyword="false">
      <xsd:complexType>
        <xsd:sequence>
          <xsd:element ref="pc:Terms" minOccurs="0" maxOccurs="1"/>
        </xsd:sequence>
      </xsd:complexType>
    </xsd:element>
    <xsd:element name="aa413b61045448e6bc230aa29a84eb0b" ma:index="14" nillable="true" ma:taxonomy="true" ma:internalName="aa413b61045448e6bc230aa29a84eb0b" ma:taxonomyFieldName="ML_LineOfBusiness" ma:displayName="Line of Business" ma:fieldId="{aa413b61-0454-48e6-bc23-0aa29a84eb0b}" ma:taxonomyMulti="true" ma:sspId="f5af0f96-557c-40e5-b74f-4de88d247c44" ma:termSetId="46c83da5-9adb-4a6d-91e4-77f5077fc76b" ma:anchorId="00000000-0000-0000-0000-000000000000" ma:open="false" ma:isKeyword="false">
      <xsd:complexType>
        <xsd:sequence>
          <xsd:element ref="pc:Terms" minOccurs="0" maxOccurs="1"/>
        </xsd:sequence>
      </xsd:complexType>
    </xsd:element>
    <xsd:element name="o2a67a7f239d463099c84f831d9f71a7" ma:index="16" nillable="true" ma:taxonomy="true" ma:internalName="o2a67a7f239d463099c84f831d9f71a7" ma:taxonomyFieldName="ML_OfficeLocation" ma:displayName="Office Location" ma:fieldId="{82a67a7f-239d-4630-99c8-4f831d9f71a7}" ma:taxonomyMulti="true" ma:sspId="f5af0f96-557c-40e5-b74f-4de88d247c44" ma:termSetId="441ea418-53ba-4ba6-ade2-cf7ca33080f0" ma:anchorId="00000000-0000-0000-0000-000000000000" ma:open="false" ma:isKeyword="false">
      <xsd:complexType>
        <xsd:sequence>
          <xsd:element ref="pc:Terms" minOccurs="0" maxOccurs="1"/>
        </xsd:sequence>
      </xsd:complexType>
    </xsd:element>
    <xsd:element name="pc3a60732cff4bd6a1032848edf6a57b" ma:index="18" nillable="true" ma:taxonomy="true" ma:internalName="pc3a60732cff4bd6a1032848edf6a57b" ma:taxonomyFieldName="ML_Roles" ma:displayName="Roles" ma:fieldId="{9c3a6073-2cff-4bd6-a103-2848edf6a57b}" ma:taxonomyMulti="true" ma:sspId="f5af0f96-557c-40e5-b74f-4de88d247c44" ma:termSetId="79b653d6-6741-48c0-b5a8-f7c31de24a4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b5016be-864f-48cd-8f7e-30669123ed93" elementFormDefault="qualified">
    <xsd:import namespace="http://schemas.microsoft.com/office/2006/documentManagement/types"/>
    <xsd:import namespace="http://schemas.microsoft.com/office/infopath/2007/PartnerControls"/>
    <xsd:element name="AttachmentType" ma:index="20" nillable="true" ma:displayName="Attachment Type" ma:format="Dropdown" ma:internalName="AttachmentType">
      <xsd:simpleType>
        <xsd:restriction base="dms:Text">
          <xsd:maxLength value="255"/>
        </xsd:restriction>
      </xsd:simpleType>
    </xsd:element>
    <xsd:element name="DocumentName" ma:index="21" nillable="true" ma:displayName="Document Name" ma:format="Dropdown" ma:internalName="DocumentName">
      <xsd:simpleType>
        <xsd:restriction base="dms:Text">
          <xsd:maxLength value="255"/>
        </xsd:restriction>
      </xsd:simpleType>
    </xsd:element>
    <xsd:element name="UploadedBy" ma:index="22" nillable="true" ma:displayName="Uploaded By" ma:format="Dropdown" ma:internalName="UploadedBy">
      <xsd:simpleType>
        <xsd:restriction base="dms:Text">
          <xsd:maxLength value="255"/>
        </xsd:restriction>
      </xsd:simpleType>
    </xsd:element>
    <xsd:element name="pID" ma:index="23" nillable="true" ma:displayName="pID" ma:format="Dropdown" ma:indexed="true" ma:internalName="pID">
      <xsd:simpleType>
        <xsd:restriction base="dms:Text">
          <xsd:maxLength value="255"/>
        </xsd:restriction>
      </xsd:simpleType>
    </xsd:element>
    <xsd:element name="Archive" ma:index="24" nillable="true" ma:displayName="Archive" ma:format="Dropdown" ma:internalName="Archive">
      <xsd:simpleType>
        <xsd:restriction base="dms:Text">
          <xsd:maxLength value="255"/>
        </xsd:restriction>
      </xsd:simpleType>
    </xsd:element>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LengthInSeconds" ma:index="30" nillable="true" ma:displayName="Length (seconds)" ma:internalName="MediaLengthInSeconds" ma:readOnly="true">
      <xsd:simpleType>
        <xsd:restriction base="dms:Unknown"/>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ttachmentType xmlns="6b5016be-864f-48cd-8f7e-30669123ed93">Primary Attachment</AttachmentType>
    <pc3a60732cff4bd6a1032848edf6a57b xmlns="d18c1617-1ac8-4b22-9cef-b2ac240d88cb">
      <Terms xmlns="http://schemas.microsoft.com/office/infopath/2007/PartnerControls"/>
    </pc3a60732cff4bd6a1032848edf6a57b>
    <TaxKeywordTaxHTField xmlns="d18c1617-1ac8-4b22-9cef-b2ac240d88cb">
      <Terms xmlns="http://schemas.microsoft.com/office/infopath/2007/PartnerControls"/>
    </TaxKeywordTaxHTField>
    <aa413b61045448e6bc230aa29a84eb0b xmlns="d18c1617-1ac8-4b22-9cef-b2ac240d88cb">
      <Terms xmlns="http://schemas.microsoft.com/office/infopath/2007/PartnerControls"/>
    </aa413b61045448e6bc230aa29a84eb0b>
    <hae69c9a3b974f6ea09ed5059cd93782 xmlns="d18c1617-1ac8-4b22-9cef-b2ac240d88cb">
      <Terms xmlns="http://schemas.microsoft.com/office/infopath/2007/PartnerControls"/>
    </hae69c9a3b974f6ea09ed5059cd93782>
    <DocumentName xmlns="6b5016be-864f-48cd-8f7e-30669123ed93">DC-FSA Eligible Expenses_exp0000.pptx</DocumentName>
    <pID xmlns="6b5016be-864f-48cd-8f7e-30669123ed93">36457</pID>
    <o2a67a7f239d463099c84f831d9f71a7 xmlns="d18c1617-1ac8-4b22-9cef-b2ac240d88cb">
      <Terms xmlns="http://schemas.microsoft.com/office/infopath/2007/PartnerControls"/>
    </o2a67a7f239d463099c84f831d9f71a7>
    <UploadedBy xmlns="6b5016be-864f-48cd-8f7e-30669123ed93">Kientzler, Tom</UploadedBy>
    <Archive xmlns="6b5016be-864f-48cd-8f7e-30669123ed93" xsi:nil="true"/>
    <TaxCatchAll xmlns="d18c1617-1ac8-4b22-9cef-b2ac240d88cb"/>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109B94-7988-497C-8F45-764FD5FD1B58}">
  <ds:schemaRefs>
    <ds:schemaRef ds:uri="Microsoft.SharePoint.Taxonomy.ContentTypeSync"/>
  </ds:schemaRefs>
</ds:datastoreItem>
</file>

<file path=customXml/itemProps2.xml><?xml version="1.0" encoding="utf-8"?>
<ds:datastoreItem xmlns:ds="http://schemas.openxmlformats.org/officeDocument/2006/customXml" ds:itemID="{A1EF46E4-C186-42FA-A986-C3B613009A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c1617-1ac8-4b22-9cef-b2ac240d88cb"/>
    <ds:schemaRef ds:uri="6b5016be-864f-48cd-8f7e-30669123ed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D9BA57-A846-4379-A9A2-B0CE34CE7026}">
  <ds:schemaRefs>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6b5016be-864f-48cd-8f7e-30669123ed93"/>
    <ds:schemaRef ds:uri="d18c1617-1ac8-4b22-9cef-b2ac240d88cb"/>
    <ds:schemaRef ds:uri="http://schemas.openxmlformats.org/package/2006/metadata/core-propertie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D0EEE6B5-5FEB-4DD6-8958-7A798F7B57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2630</TotalTime>
  <Words>678</Words>
  <Application>Microsoft Office PowerPoint</Application>
  <PresentationFormat>Custom</PresentationFormat>
  <Paragraphs>55</Paragraphs>
  <Slides>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FAQ Flyer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Butler Bradford</dc:creator>
  <cp:lastModifiedBy>Miles, Edward</cp:lastModifiedBy>
  <cp:revision>155</cp:revision>
  <dcterms:created xsi:type="dcterms:W3CDTF">2021-03-15T20:34:38Z</dcterms:created>
  <dcterms:modified xsi:type="dcterms:W3CDTF">2022-04-11T19:43:51Z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B2562677-76A6-4BB6-AA93-B7AAE1DB77A4</vt:lpwstr>
  </property>
  <property fmtid="{D5CDD505-2E9C-101B-9397-08002B2CF9AE}" pid="3" name="ArticulatePath">
    <vt:lpwstr>Presentation1</vt:lpwstr>
  </property>
  <property fmtid="{D5CDD505-2E9C-101B-9397-08002B2CF9AE}" pid="4" name="ContentTypeId">
    <vt:lpwstr>0x01010093787FE9B81E304FBB626FD423A40843</vt:lpwstr>
  </property>
  <property fmtid="{D5CDD505-2E9C-101B-9397-08002B2CF9AE}" pid="5" name="TaxKeyword">
    <vt:lpwstr/>
  </property>
  <property fmtid="{D5CDD505-2E9C-101B-9397-08002B2CF9AE}" pid="6" name="ML_LineOfBusiness">
    <vt:lpwstr/>
  </property>
  <property fmtid="{D5CDD505-2E9C-101B-9397-08002B2CF9AE}" pid="7" name="ML_OfficeLocation">
    <vt:lpwstr/>
  </property>
  <property fmtid="{D5CDD505-2E9C-101B-9397-08002B2CF9AE}" pid="8" name="ML_Roles">
    <vt:lpwstr/>
  </property>
  <property fmtid="{D5CDD505-2E9C-101B-9397-08002B2CF9AE}" pid="9" name="ML_Geography">
    <vt:lpwstr/>
  </property>
</Properties>
</file>